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73" r:id="rId3"/>
    <p:sldId id="267" r:id="rId4"/>
    <p:sldId id="274" r:id="rId5"/>
    <p:sldId id="268" r:id="rId6"/>
    <p:sldId id="269" r:id="rId7"/>
    <p:sldId id="270" r:id="rId8"/>
    <p:sldId id="271" r:id="rId9"/>
    <p:sldId id="256" r:id="rId10"/>
    <p:sldId id="278" r:id="rId11"/>
    <p:sldId id="277" r:id="rId12"/>
    <p:sldId id="286" r:id="rId13"/>
    <p:sldId id="285" r:id="rId14"/>
    <p:sldId id="294" r:id="rId15"/>
    <p:sldId id="292" r:id="rId16"/>
    <p:sldId id="293" r:id="rId17"/>
    <p:sldId id="288" r:id="rId18"/>
    <p:sldId id="296" r:id="rId19"/>
    <p:sldId id="275" r:id="rId20"/>
    <p:sldId id="257" r:id="rId21"/>
    <p:sldId id="258" r:id="rId22"/>
    <p:sldId id="295" r:id="rId23"/>
    <p:sldId id="259" r:id="rId24"/>
    <p:sldId id="261" r:id="rId25"/>
    <p:sldId id="262" r:id="rId26"/>
    <p:sldId id="263" r:id="rId27"/>
    <p:sldId id="289" r:id="rId28"/>
    <p:sldId id="281" r:id="rId29"/>
    <p:sldId id="283" r:id="rId30"/>
    <p:sldId id="282" r:id="rId31"/>
    <p:sldId id="284" r:id="rId32"/>
    <p:sldId id="276" r:id="rId33"/>
    <p:sldId id="280" r:id="rId34"/>
    <p:sldId id="29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7"/>
    <p:restoredTop sz="75660"/>
  </p:normalViewPr>
  <p:slideViewPr>
    <p:cSldViewPr>
      <p:cViewPr varScale="1">
        <p:scale>
          <a:sx n="88" d="100"/>
          <a:sy n="88" d="100"/>
        </p:scale>
        <p:origin x="2160" y="17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2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A1BD5-235B-4640-A9E3-2E6DCCD908AC}" type="datetimeFigureOut">
              <a:rPr lang="en-US" smtClean="0"/>
              <a:t>4/7/20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1C9E5-4CB4-5948-8461-25EE2FA0F7E3}" type="slidenum">
              <a:rPr lang="en-US" smtClean="0"/>
              <a:t>‹#›</a:t>
            </a:fld>
            <a:endParaRPr lang="en-US"/>
          </a:p>
        </p:txBody>
      </p:sp>
    </p:spTree>
    <p:extLst>
      <p:ext uri="{BB962C8B-B14F-4D97-AF65-F5344CB8AC3E}">
        <p14:creationId xmlns:p14="http://schemas.microsoft.com/office/powerpoint/2010/main" val="96750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40AE5ED-4166-0447-B38F-5A1D664C0943}"/>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7468476F-2523-7444-A76D-0DC4B45C2328}"/>
              </a:ext>
            </a:extLst>
          </p:cNvPr>
          <p:cNvSpPr>
            <a:spLocks noGrp="1"/>
          </p:cNvSpPr>
          <p:nvPr>
            <p:ph type="body" idx="1"/>
          </p:nvPr>
        </p:nvSpPr>
        <p:spPr>
          <a:ln/>
        </p:spPr>
        <p:txBody>
          <a:bodyPr/>
          <a:lstStyle/>
          <a:p>
            <a:r>
              <a:rPr lang="en-US" altLang="en-US" b="1" dirty="0">
                <a:latin typeface="Arial" panose="020B0604020202020204" pitchFamily="34" charset="0"/>
                <a:cs typeface="Arial" panose="020B0604020202020204" pitchFamily="34" charset="0"/>
              </a:rPr>
              <a:t>Figure 3 </a:t>
            </a:r>
            <a:r>
              <a:rPr lang="en-US" altLang="en-US" dirty="0">
                <a:latin typeface="Arial" panose="020B0604020202020204" pitchFamily="34" charset="0"/>
                <a:cs typeface="Arial" panose="020B0604020202020204" pitchFamily="34" charset="0"/>
              </a:rPr>
              <a:t>Negative-staining electronic microscopy showing </a:t>
            </a:r>
            <a:r>
              <a:rPr lang="en-US" altLang="en-US" dirty="0" err="1">
                <a:latin typeface="Arial" panose="020B0604020202020204" pitchFamily="34" charset="0"/>
                <a:cs typeface="Arial" panose="020B0604020202020204" pitchFamily="34" charset="0"/>
              </a:rPr>
              <a:t>Mimivirus</a:t>
            </a:r>
            <a:r>
              <a:rPr lang="en-US" altLang="en-US" dirty="0">
                <a:latin typeface="Arial" panose="020B0604020202020204" pitchFamily="34" charset="0"/>
                <a:cs typeface="Arial" panose="020B0604020202020204" pitchFamily="34" charset="0"/>
              </a:rPr>
              <a:t> (right) and </a:t>
            </a:r>
            <a:r>
              <a:rPr lang="en-US" altLang="en-US" dirty="0" err="1">
                <a:latin typeface="Arial" panose="020B0604020202020204" pitchFamily="34" charset="0"/>
                <a:cs typeface="Arial" panose="020B0604020202020204" pitchFamily="34" charset="0"/>
              </a:rPr>
              <a:t>Tropheryma</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whipplei</a:t>
            </a:r>
            <a:r>
              <a:rPr lang="en-US" altLang="en-US" dirty="0">
                <a:latin typeface="Arial" panose="020B0604020202020204" pitchFamily="34" charset="0"/>
                <a:cs typeface="Arial" panose="020B0604020202020204" pitchFamily="34" charset="0"/>
              </a:rPr>
              <a:t> bacillus (left; bar, 500 nm).
</a:t>
            </a:r>
          </a:p>
        </p:txBody>
      </p:sp>
      <p:sp>
        <p:nvSpPr>
          <p:cNvPr id="17412" name="Slide Number Placeholder 3">
            <a:extLst>
              <a:ext uri="{FF2B5EF4-FFF2-40B4-BE49-F238E27FC236}">
                <a16:creationId xmlns:a16="http://schemas.microsoft.com/office/drawing/2014/main" id="{066A3D3E-E99A-5243-8FF3-464132432F4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25353B3-54FC-564E-B406-07BDB4B2358B}" type="slidenum">
              <a:rPr lang="en-US" altLang="en-US" sz="1200"/>
              <a:pPr algn="r" eaLnBrk="1" hangingPunct="1"/>
              <a:t>12</a:t>
            </a:fld>
            <a:endParaRPr lang="en-US" altLang="en-US" sz="1200"/>
          </a:p>
        </p:txBody>
      </p:sp>
    </p:spTree>
    <p:extLst>
      <p:ext uri="{BB962C8B-B14F-4D97-AF65-F5344CB8AC3E}">
        <p14:creationId xmlns:p14="http://schemas.microsoft.com/office/powerpoint/2010/main" val="199087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Mortality of bacteria in the water column – comes from grazing, but also from viruses. Form of control called “kill the winner”</a:t>
            </a:r>
          </a:p>
          <a:p>
            <a:endParaRPr lang="en-US" dirty="0"/>
          </a:p>
          <a:p>
            <a:r>
              <a:rPr lang="en-US" dirty="0"/>
              <a:t>How do you know cells are infected? Can see in TEM, but visible number is low b/c hard to see. Visible on in 10-20% of entire life cycle. </a:t>
            </a:r>
          </a:p>
          <a:p>
            <a:endParaRPr lang="en-US" dirty="0"/>
          </a:p>
          <a:p>
            <a:r>
              <a:rPr lang="en-US" dirty="0"/>
              <a:t>Based on visible calculations, 5-50% of mortality is from viruses, that is by calculating based on visible knowing that’s only 10-20% of time.</a:t>
            </a:r>
          </a:p>
        </p:txBody>
      </p:sp>
      <p:sp>
        <p:nvSpPr>
          <p:cNvPr id="4" name="Slide Number Placeholder 3"/>
          <p:cNvSpPr>
            <a:spLocks noGrp="1"/>
          </p:cNvSpPr>
          <p:nvPr>
            <p:ph type="sldNum" sz="quarter" idx="10"/>
          </p:nvPr>
        </p:nvSpPr>
        <p:spPr/>
        <p:txBody>
          <a:bodyPr/>
          <a:lstStyle/>
          <a:p>
            <a:fld id="{9681C9E5-4CB4-5948-8461-25EE2FA0F7E3}" type="slidenum">
              <a:rPr lang="en-US" smtClean="0"/>
              <a:t>19</a:t>
            </a:fld>
            <a:endParaRPr lang="en-US"/>
          </a:p>
        </p:txBody>
      </p:sp>
    </p:spTree>
    <p:extLst>
      <p:ext uri="{BB962C8B-B14F-4D97-AF65-F5344CB8AC3E}">
        <p14:creationId xmlns:p14="http://schemas.microsoft.com/office/powerpoint/2010/main" val="18231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of determining mortality is viral reduction method</a:t>
            </a:r>
          </a:p>
          <a:p>
            <a:endParaRPr lang="en-US" dirty="0"/>
          </a:p>
          <a:p>
            <a:r>
              <a:rPr lang="en-US" dirty="0"/>
              <a:t>Filter viruses out of sample, then add the virus free water to a concentrated bacterial fraction. Count over time as bacteria lyse and let new viruses in to solution. Helpful to know burst size to back calculate. This method confirmed 50% mortality.</a:t>
            </a:r>
          </a:p>
          <a:p>
            <a:endParaRPr lang="en-US" dirty="0"/>
          </a:p>
          <a:p>
            <a:r>
              <a:rPr lang="en-US" dirty="0"/>
              <a:t>Viruses are more important in environment where </a:t>
            </a:r>
            <a:r>
              <a:rPr lang="en-US" dirty="0" err="1"/>
              <a:t>protists</a:t>
            </a:r>
            <a:r>
              <a:rPr lang="en-US" dirty="0"/>
              <a:t> can’t grow well, arctic sea ice, low pH, high salt, </a:t>
            </a:r>
          </a:p>
          <a:p>
            <a:r>
              <a:rPr lang="en-US" dirty="0"/>
              <a:t>Viruses may be very important in anoxic environments, where eukaryotic </a:t>
            </a:r>
            <a:r>
              <a:rPr lang="en-US" dirty="0" err="1"/>
              <a:t>protists</a:t>
            </a:r>
            <a:r>
              <a:rPr lang="en-US" dirty="0"/>
              <a:t> can’t exist! </a:t>
            </a:r>
          </a:p>
        </p:txBody>
      </p:sp>
      <p:sp>
        <p:nvSpPr>
          <p:cNvPr id="4" name="Slide Number Placeholder 3"/>
          <p:cNvSpPr>
            <a:spLocks noGrp="1"/>
          </p:cNvSpPr>
          <p:nvPr>
            <p:ph type="sldNum" sz="quarter" idx="10"/>
          </p:nvPr>
        </p:nvSpPr>
        <p:spPr/>
        <p:txBody>
          <a:bodyPr/>
          <a:lstStyle/>
          <a:p>
            <a:fld id="{9681C9E5-4CB4-5948-8461-25EE2FA0F7E3}" type="slidenum">
              <a:rPr lang="en-US" smtClean="0"/>
              <a:t>20</a:t>
            </a:fld>
            <a:endParaRPr lang="en-US"/>
          </a:p>
        </p:txBody>
      </p:sp>
    </p:spTree>
    <p:extLst>
      <p:ext uri="{BB962C8B-B14F-4D97-AF65-F5344CB8AC3E}">
        <p14:creationId xmlns:p14="http://schemas.microsoft.com/office/powerpoint/2010/main" val="1533618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Viruses have fast turnover, if bacterial grow on order of a day, viruses turnover every hour</a:t>
            </a:r>
          </a:p>
          <a:p>
            <a:endParaRPr lang="en-US" dirty="0"/>
          </a:p>
          <a:p>
            <a:r>
              <a:rPr lang="en-US" dirty="0"/>
              <a:t>How do viruses die? Sunlight breaks down viruses due to UV damage of DNA. Make </a:t>
            </a:r>
            <a:r>
              <a:rPr lang="en-US" dirty="0" err="1"/>
              <a:t>superoxides</a:t>
            </a:r>
            <a:r>
              <a:rPr lang="en-US" dirty="0"/>
              <a:t>.</a:t>
            </a:r>
          </a:p>
          <a:p>
            <a:endParaRPr lang="en-US" dirty="0"/>
          </a:p>
          <a:p>
            <a:r>
              <a:rPr lang="en-US" dirty="0"/>
              <a:t>Viruses can absorb to particles. Drying also inactivates them. High temp damages. For households, bleach works.</a:t>
            </a:r>
          </a:p>
        </p:txBody>
      </p:sp>
      <p:sp>
        <p:nvSpPr>
          <p:cNvPr id="4" name="Slide Number Placeholder 3"/>
          <p:cNvSpPr>
            <a:spLocks noGrp="1"/>
          </p:cNvSpPr>
          <p:nvPr>
            <p:ph type="sldNum" sz="quarter" idx="10"/>
          </p:nvPr>
        </p:nvSpPr>
        <p:spPr/>
        <p:txBody>
          <a:bodyPr/>
          <a:lstStyle/>
          <a:p>
            <a:fld id="{9681C9E5-4CB4-5948-8461-25EE2FA0F7E3}" type="slidenum">
              <a:rPr lang="en-US" smtClean="0"/>
              <a:t>22</a:t>
            </a:fld>
            <a:endParaRPr lang="en-US"/>
          </a:p>
        </p:txBody>
      </p:sp>
    </p:spTree>
    <p:extLst>
      <p:ext uri="{BB962C8B-B14F-4D97-AF65-F5344CB8AC3E}">
        <p14:creationId xmlns:p14="http://schemas.microsoft.com/office/powerpoint/2010/main" val="246944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Emiliania</a:t>
            </a:r>
            <a:r>
              <a:rPr lang="en-US" dirty="0"/>
              <a:t> </a:t>
            </a:r>
            <a:r>
              <a:rPr lang="en-US" dirty="0" err="1"/>
              <a:t>hyxleui</a:t>
            </a:r>
            <a:r>
              <a:rPr lang="en-US" dirty="0"/>
              <a:t> bloom in North Sea, small viruses are filled circles, total are open circles, counted by TEM</a:t>
            </a:r>
          </a:p>
          <a:p>
            <a:endParaRPr lang="en-US" dirty="0"/>
          </a:p>
        </p:txBody>
      </p:sp>
      <p:sp>
        <p:nvSpPr>
          <p:cNvPr id="4" name="Slide Number Placeholder 3"/>
          <p:cNvSpPr>
            <a:spLocks noGrp="1"/>
          </p:cNvSpPr>
          <p:nvPr>
            <p:ph type="sldNum" sz="quarter" idx="10"/>
          </p:nvPr>
        </p:nvSpPr>
        <p:spPr/>
        <p:txBody>
          <a:bodyPr/>
          <a:lstStyle/>
          <a:p>
            <a:fld id="{9681C9E5-4CB4-5948-8461-25EE2FA0F7E3}" type="slidenum">
              <a:rPr lang="en-US" smtClean="0"/>
              <a:t>23</a:t>
            </a:fld>
            <a:endParaRPr lang="en-US"/>
          </a:p>
        </p:txBody>
      </p:sp>
    </p:spTree>
    <p:extLst>
      <p:ext uri="{BB962C8B-B14F-4D97-AF65-F5344CB8AC3E}">
        <p14:creationId xmlns:p14="http://schemas.microsoft.com/office/powerpoint/2010/main" val="346086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Viruses help activate the microbial loop. A grazer eating bacteria takes all the nutrients. Viral lysis releases them back into the environment.</a:t>
            </a:r>
          </a:p>
          <a:p>
            <a:endParaRPr lang="en-US" dirty="0"/>
          </a:p>
          <a:p>
            <a:r>
              <a:rPr lang="en-US" dirty="0"/>
              <a:t>Research suggests that bacterial growth is faster around viruses because they release so many nutrients</a:t>
            </a:r>
          </a:p>
          <a:p>
            <a:endParaRPr lang="en-US" dirty="0"/>
          </a:p>
          <a:p>
            <a:endParaRPr lang="en-US" dirty="0"/>
          </a:p>
        </p:txBody>
      </p:sp>
      <p:sp>
        <p:nvSpPr>
          <p:cNvPr id="4" name="Slide Number Placeholder 3"/>
          <p:cNvSpPr>
            <a:spLocks noGrp="1"/>
          </p:cNvSpPr>
          <p:nvPr>
            <p:ph type="sldNum" sz="quarter" idx="10"/>
          </p:nvPr>
        </p:nvSpPr>
        <p:spPr/>
        <p:txBody>
          <a:bodyPr/>
          <a:lstStyle/>
          <a:p>
            <a:fld id="{9681C9E5-4CB4-5948-8461-25EE2FA0F7E3}" type="slidenum">
              <a:rPr lang="en-US" smtClean="0"/>
              <a:t>24</a:t>
            </a:fld>
            <a:endParaRPr lang="en-US"/>
          </a:p>
        </p:txBody>
      </p:sp>
    </p:spTree>
    <p:extLst>
      <p:ext uri="{BB962C8B-B14F-4D97-AF65-F5344CB8AC3E}">
        <p14:creationId xmlns:p14="http://schemas.microsoft.com/office/powerpoint/2010/main" val="174753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 have defense against viruses.  Small mutations can prevent attachment. </a:t>
            </a:r>
          </a:p>
          <a:p>
            <a:endParaRPr lang="en-US" dirty="0"/>
          </a:p>
          <a:p>
            <a:r>
              <a:rPr lang="en-US" dirty="0"/>
              <a:t>Keeping up resistance can have a fitness cost, making resistant cells grow slower. However they keep going if the sensitive ones are killed off. In this graph, the insensitive one doesn’t take over entirely because it is a bad competitor for carbon. The sensitive goes up and down and they coexist.</a:t>
            </a:r>
          </a:p>
          <a:p>
            <a:endParaRPr lang="en-US" dirty="0"/>
          </a:p>
          <a:p>
            <a:r>
              <a:rPr lang="en-US" dirty="0"/>
              <a:t>Reminder that viral attack is numbers game – virus kills host then has to go find another one. </a:t>
            </a:r>
          </a:p>
        </p:txBody>
      </p:sp>
      <p:sp>
        <p:nvSpPr>
          <p:cNvPr id="4" name="Slide Number Placeholder 3"/>
          <p:cNvSpPr>
            <a:spLocks noGrp="1"/>
          </p:cNvSpPr>
          <p:nvPr>
            <p:ph type="sldNum" sz="quarter" idx="10"/>
          </p:nvPr>
        </p:nvSpPr>
        <p:spPr/>
        <p:txBody>
          <a:bodyPr/>
          <a:lstStyle/>
          <a:p>
            <a:fld id="{9681C9E5-4CB4-5948-8461-25EE2FA0F7E3}" type="slidenum">
              <a:rPr lang="en-US" smtClean="0"/>
              <a:t>25</a:t>
            </a:fld>
            <a:endParaRPr lang="en-US"/>
          </a:p>
        </p:txBody>
      </p:sp>
    </p:spTree>
    <p:extLst>
      <p:ext uri="{BB962C8B-B14F-4D97-AF65-F5344CB8AC3E}">
        <p14:creationId xmlns:p14="http://schemas.microsoft.com/office/powerpoint/2010/main" val="273377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Clustered Regularly Interspaced Short Palindromic Repeats</a:t>
            </a:r>
            <a:endParaRPr lang="en-US" dirty="0"/>
          </a:p>
        </p:txBody>
      </p:sp>
      <p:sp>
        <p:nvSpPr>
          <p:cNvPr id="4" name="Slide Number Placeholder 3"/>
          <p:cNvSpPr>
            <a:spLocks noGrp="1"/>
          </p:cNvSpPr>
          <p:nvPr>
            <p:ph type="sldNum" sz="quarter" idx="10"/>
          </p:nvPr>
        </p:nvSpPr>
        <p:spPr/>
        <p:txBody>
          <a:bodyPr/>
          <a:lstStyle/>
          <a:p>
            <a:fld id="{9681C9E5-4CB4-5948-8461-25EE2FA0F7E3}" type="slidenum">
              <a:rPr lang="en-US" smtClean="0"/>
              <a:t>27</a:t>
            </a:fld>
            <a:endParaRPr lang="en-US"/>
          </a:p>
        </p:txBody>
      </p:sp>
    </p:spTree>
    <p:extLst>
      <p:ext uri="{BB962C8B-B14F-4D97-AF65-F5344CB8AC3E}">
        <p14:creationId xmlns:p14="http://schemas.microsoft.com/office/powerpoint/2010/main" val="215691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81C9E5-4CB4-5948-8461-25EE2FA0F7E3}" type="slidenum">
              <a:rPr lang="en-US" smtClean="0"/>
              <a:t>29</a:t>
            </a:fld>
            <a:endParaRPr lang="en-US"/>
          </a:p>
        </p:txBody>
      </p:sp>
    </p:spTree>
    <p:extLst>
      <p:ext uri="{BB962C8B-B14F-4D97-AF65-F5344CB8AC3E}">
        <p14:creationId xmlns:p14="http://schemas.microsoft.com/office/powerpoint/2010/main" val="417806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774797-07DD-4F94-858E-D2BED57343C5}"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2195164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74797-07DD-4F94-858E-D2BED57343C5}"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137451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74797-07DD-4F94-858E-D2BED57343C5}"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131911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345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878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8610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296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2907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4666022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31155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036241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74797-07DD-4F94-858E-D2BED57343C5}"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1913559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710817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41913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32108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20512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774797-07DD-4F94-858E-D2BED57343C5}"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3645714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774797-07DD-4F94-858E-D2BED57343C5}" type="datetimeFigureOut">
              <a:rPr lang="en-US" smtClean="0"/>
              <a:t>4/7/20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2193411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774797-07DD-4F94-858E-D2BED57343C5}" type="datetimeFigureOut">
              <a:rPr lang="en-US" smtClean="0"/>
              <a:t>4/7/20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896077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774797-07DD-4F94-858E-D2BED57343C5}" type="datetimeFigureOut">
              <a:rPr lang="en-US" smtClean="0"/>
              <a:t>4/7/20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15654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774797-07DD-4F94-858E-D2BED57343C5}" type="datetimeFigureOut">
              <a:rPr lang="en-US" smtClean="0"/>
              <a:t>4/7/20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84538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774797-07DD-4F94-858E-D2BED57343C5}" type="datetimeFigureOut">
              <a:rPr lang="en-US" smtClean="0"/>
              <a:t>4/7/20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3935924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774797-07DD-4F94-858E-D2BED57343C5}" type="datetimeFigureOut">
              <a:rPr lang="en-US" smtClean="0"/>
              <a:t>4/7/20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A3DF1-6565-447A-904C-26099C2162BF}" type="slidenum">
              <a:rPr lang="en-US" smtClean="0"/>
              <a:t>‹#›</a:t>
            </a:fld>
            <a:endParaRPr lang="en-US"/>
          </a:p>
        </p:txBody>
      </p:sp>
    </p:spTree>
    <p:extLst>
      <p:ext uri="{BB962C8B-B14F-4D97-AF65-F5344CB8AC3E}">
        <p14:creationId xmlns:p14="http://schemas.microsoft.com/office/powerpoint/2010/main" val="287149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74797-07DD-4F94-858E-D2BED57343C5}" type="datetimeFigureOut">
              <a:rPr lang="en-US" smtClean="0"/>
              <a:t>4/7/20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A3DF1-6565-447A-904C-26099C2162BF}" type="slidenum">
              <a:rPr lang="en-US" smtClean="0"/>
              <a:t>‹#›</a:t>
            </a:fld>
            <a:endParaRPr lang="en-US"/>
          </a:p>
        </p:txBody>
      </p:sp>
    </p:spTree>
    <p:extLst>
      <p:ext uri="{BB962C8B-B14F-4D97-AF65-F5344CB8AC3E}">
        <p14:creationId xmlns:p14="http://schemas.microsoft.com/office/powerpoint/2010/main" val="377383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12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_ENREF_46"/><Relationship Id="rId2" Type="http://schemas.openxmlformats.org/officeDocument/2006/relationships/hyperlink" Target="#_ENREF_50"/><Relationship Id="rId1" Type="http://schemas.openxmlformats.org/officeDocument/2006/relationships/slideLayout" Target="../slideLayouts/slideLayout2.xml"/><Relationship Id="rId5" Type="http://schemas.openxmlformats.org/officeDocument/2006/relationships/hyperlink" Target="#_ENREF_31"/><Relationship Id="rId4" Type="http://schemas.openxmlformats.org/officeDocument/2006/relationships/hyperlink" Target="#_ENREF_7"/></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ictvdb.org/" TargetMode="External"/><Relationship Id="rId2" Type="http://schemas.openxmlformats.org/officeDocument/2006/relationships/hyperlink" Target="#_ENREF_40"/><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52600"/>
            <a:ext cx="7772400" cy="1470025"/>
          </a:xfrm>
        </p:spPr>
        <p:txBody>
          <a:bodyPr>
            <a:normAutofit/>
          </a:bodyPr>
          <a:lstStyle/>
          <a:p>
            <a:r>
              <a:rPr lang="en-US" dirty="0"/>
              <a:t>Viruses</a:t>
            </a:r>
            <a:br>
              <a:rPr lang="en-US" dirty="0">
                <a:effectLst/>
              </a:rPr>
            </a:br>
            <a:endParaRPr lang="en-US" dirty="0"/>
          </a:p>
        </p:txBody>
      </p:sp>
      <p:sp>
        <p:nvSpPr>
          <p:cNvPr id="5" name="Subtitle 4">
            <a:extLst>
              <a:ext uri="{FF2B5EF4-FFF2-40B4-BE49-F238E27FC236}">
                <a16:creationId xmlns:a16="http://schemas.microsoft.com/office/drawing/2014/main" id="{8EA02BA4-D8D9-EF4B-AFF0-6321D5065B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24401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pennateandvirusescroppe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7391400" cy="518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p:cNvSpPr txBox="1">
            <a:spLocks noChangeArrowheads="1"/>
          </p:cNvSpPr>
          <p:nvPr/>
        </p:nvSpPr>
        <p:spPr bwMode="auto">
          <a:xfrm>
            <a:off x="5334000" y="10668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sz="2000">
                <a:solidFill>
                  <a:srgbClr val="FFFFFF"/>
                </a:solidFill>
              </a:rPr>
              <a:t>diatom</a:t>
            </a:r>
          </a:p>
        </p:txBody>
      </p:sp>
      <p:sp>
        <p:nvSpPr>
          <p:cNvPr id="30724" name="Text Box 5"/>
          <p:cNvSpPr txBox="1">
            <a:spLocks noChangeArrowheads="1"/>
          </p:cNvSpPr>
          <p:nvPr/>
        </p:nvSpPr>
        <p:spPr bwMode="auto">
          <a:xfrm>
            <a:off x="7620000" y="2514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sz="2400">
                <a:solidFill>
                  <a:srgbClr val="FFFFFF"/>
                </a:solidFill>
              </a:rPr>
              <a:t>bacteria</a:t>
            </a:r>
          </a:p>
        </p:txBody>
      </p:sp>
      <p:sp>
        <p:nvSpPr>
          <p:cNvPr id="30725" name="Text Box 6"/>
          <p:cNvSpPr txBox="1">
            <a:spLocks noChangeArrowheads="1"/>
          </p:cNvSpPr>
          <p:nvPr/>
        </p:nvSpPr>
        <p:spPr bwMode="auto">
          <a:xfrm>
            <a:off x="7467600" y="3657600"/>
            <a:ext cx="152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sz="2400">
                <a:solidFill>
                  <a:srgbClr val="FFFFFF"/>
                </a:solidFill>
              </a:rPr>
              <a:t>Viruses (smallest particles)</a:t>
            </a:r>
          </a:p>
        </p:txBody>
      </p:sp>
      <p:sp>
        <p:nvSpPr>
          <p:cNvPr id="30726" name="Line 7"/>
          <p:cNvSpPr>
            <a:spLocks noChangeShapeType="1"/>
          </p:cNvSpPr>
          <p:nvPr/>
        </p:nvSpPr>
        <p:spPr bwMode="auto">
          <a:xfrm flipH="1">
            <a:off x="4495800" y="1371600"/>
            <a:ext cx="914400" cy="457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0727" name="Line 11"/>
          <p:cNvSpPr>
            <a:spLocks noChangeShapeType="1"/>
          </p:cNvSpPr>
          <p:nvPr/>
        </p:nvSpPr>
        <p:spPr bwMode="auto">
          <a:xfrm flipH="1" flipV="1">
            <a:off x="6781800" y="2590800"/>
            <a:ext cx="838200" cy="228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0728" name="Line 12"/>
          <p:cNvSpPr>
            <a:spLocks noChangeShapeType="1"/>
          </p:cNvSpPr>
          <p:nvPr/>
        </p:nvSpPr>
        <p:spPr bwMode="auto">
          <a:xfrm flipH="1">
            <a:off x="6553200" y="3886200"/>
            <a:ext cx="10668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79686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AF3EE80-D0F3-AD4B-9541-662FC5E75810}"/>
              </a:ext>
            </a:extLst>
          </p:cNvPr>
          <p:cNvSpPr txBox="1">
            <a:spLocks/>
          </p:cNvSpPr>
          <p:nvPr/>
        </p:nvSpPr>
        <p:spPr bwMode="auto">
          <a:xfrm>
            <a:off x="-23191" y="53292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From: The Discovery and Characterization of Mimivirus, the Largest Known Virus and Putative Pneumonia Agent</a:t>
            </a:r>
          </a:p>
          <a:p>
            <a:pPr eaLnBrk="1" hangingPunct="1">
              <a:spcBef>
                <a:spcPct val="0"/>
              </a:spcBef>
              <a:buFontTx/>
              <a:buNone/>
            </a:pPr>
            <a:r>
              <a:rPr lang="en-US" altLang="en-US" sz="1200"/>
              <a:t>Clin Infect Dis. 2007;45(1):95-102. doi:10.1086/518608</a:t>
            </a:r>
          </a:p>
          <a:p>
            <a:pPr eaLnBrk="1" hangingPunct="1">
              <a:spcBef>
                <a:spcPct val="0"/>
              </a:spcBef>
              <a:buFontTx/>
              <a:buNone/>
            </a:pPr>
            <a:r>
              <a:rPr lang="en-US" altLang="en-US" sz="1200"/>
              <a:t>Clin Infect Dis | © 2007 by the Infectious Diseases Society of America</a:t>
            </a:r>
          </a:p>
        </p:txBody>
      </p:sp>
      <p:cxnSp>
        <p:nvCxnSpPr>
          <p:cNvPr id="3" name="Straight Connector 8">
            <a:extLst>
              <a:ext uri="{FF2B5EF4-FFF2-40B4-BE49-F238E27FC236}">
                <a16:creationId xmlns:a16="http://schemas.microsoft.com/office/drawing/2014/main" id="{5775B2B2-464B-AF4B-8F37-9439B99CFE6F}"/>
              </a:ext>
            </a:extLst>
          </p:cNvPr>
          <p:cNvCxnSpPr>
            <a:cxnSpLocks noChangeShapeType="1"/>
          </p:cNvCxnSpPr>
          <p:nvPr/>
        </p:nvCxnSpPr>
        <p:spPr bwMode="auto">
          <a:xfrm>
            <a:off x="-23191" y="5251450"/>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pic>
        <p:nvPicPr>
          <p:cNvPr id="4" name="Picture 7" descr="Cover">
            <a:extLst>
              <a:ext uri="{FF2B5EF4-FFF2-40B4-BE49-F238E27FC236}">
                <a16:creationId xmlns:a16="http://schemas.microsoft.com/office/drawing/2014/main" id="{EDBF3B1D-5BB3-9B42-87A0-E59BFE4B0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322" y="762000"/>
            <a:ext cx="5260975"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284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BF645752-770D-2245-9102-204FDE3F0B35}"/>
              </a:ext>
            </a:extLst>
          </p:cNvPr>
          <p:cNvSpPr txBox="1">
            <a:spLocks/>
          </p:cNvSpPr>
          <p:nvPr/>
        </p:nvSpPr>
        <p:spPr bwMode="auto">
          <a:xfrm>
            <a:off x="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n-US" altLang="en-US" sz="1400" b="1" dirty="0">
                <a:cs typeface="Arial" panose="020B0604020202020204" pitchFamily="34" charset="0"/>
              </a:rPr>
              <a:t>Figure 3 </a:t>
            </a:r>
            <a:r>
              <a:rPr lang="en-US" altLang="en-US" sz="1400" dirty="0">
                <a:cs typeface="Arial" panose="020B0604020202020204" pitchFamily="34" charset="0"/>
              </a:rPr>
              <a:t>Negative-staining electronic microscopy showing </a:t>
            </a:r>
            <a:r>
              <a:rPr lang="en-US" altLang="en-US" sz="1400" dirty="0" err="1">
                <a:cs typeface="Arial" panose="020B0604020202020204" pitchFamily="34" charset="0"/>
              </a:rPr>
              <a:t>Mimivirus</a:t>
            </a:r>
            <a:r>
              <a:rPr lang="en-US" altLang="en-US" sz="1400" dirty="0">
                <a:cs typeface="Arial" panose="020B0604020202020204" pitchFamily="34" charset="0"/>
              </a:rPr>
              <a:t> (right) and </a:t>
            </a:r>
            <a:r>
              <a:rPr lang="en-US" altLang="en-US" sz="1400" dirty="0" err="1">
                <a:cs typeface="Arial" panose="020B0604020202020204" pitchFamily="34" charset="0"/>
              </a:rPr>
              <a:t>Tropheryma</a:t>
            </a:r>
            <a:r>
              <a:rPr lang="en-US" altLang="en-US" sz="1400" dirty="0">
                <a:cs typeface="Arial" panose="020B0604020202020204" pitchFamily="34" charset="0"/>
              </a:rPr>
              <a:t> </a:t>
            </a:r>
            <a:r>
              <a:rPr lang="en-US" altLang="en-US" sz="1400" dirty="0" err="1">
                <a:cs typeface="Arial" panose="020B0604020202020204" pitchFamily="34" charset="0"/>
              </a:rPr>
              <a:t>whipplei</a:t>
            </a:r>
            <a:r>
              <a:rPr lang="en-US" altLang="en-US" sz="1400" dirty="0">
                <a:cs typeface="Arial" panose="020B0604020202020204" pitchFamily="34" charset="0"/>
              </a:rPr>
              <a:t> bacillus (left; bar, 500 nm).</a:t>
            </a:r>
            <a:endParaRPr lang="en-US" altLang="en-US" sz="1400" dirty="0"/>
          </a:p>
          <a:p>
            <a:pPr eaLnBrk="1" hangingPunct="1">
              <a:spcBef>
                <a:spcPct val="0"/>
              </a:spcBef>
              <a:buFontTx/>
              <a:buNone/>
            </a:pPr>
            <a:r>
              <a:rPr lang="en-US" altLang="en-US" sz="1400" dirty="0"/>
              <a:t>From: The Discovery and Characterization of </a:t>
            </a:r>
            <a:r>
              <a:rPr lang="en-US" altLang="en-US" sz="1400" dirty="0" err="1"/>
              <a:t>Mimivirus</a:t>
            </a:r>
            <a:r>
              <a:rPr lang="en-US" altLang="en-US" sz="1400" dirty="0"/>
              <a:t>, the Largest Known Virus and Putative Pneumonia Agent</a:t>
            </a:r>
          </a:p>
          <a:p>
            <a:pPr eaLnBrk="1" hangingPunct="1">
              <a:spcBef>
                <a:spcPct val="0"/>
              </a:spcBef>
              <a:buFontTx/>
              <a:buNone/>
            </a:pPr>
            <a:r>
              <a:rPr lang="en-US" altLang="en-US" sz="1200" dirty="0" err="1"/>
              <a:t>Clin</a:t>
            </a:r>
            <a:r>
              <a:rPr lang="en-US" altLang="en-US" sz="1200" dirty="0"/>
              <a:t> Infect Dis. 2007;45(1):95-102. doi:10.1086/518608</a:t>
            </a:r>
          </a:p>
          <a:p>
            <a:pPr eaLnBrk="1" hangingPunct="1">
              <a:spcBef>
                <a:spcPct val="0"/>
              </a:spcBef>
              <a:buFontTx/>
              <a:buNone/>
            </a:pPr>
            <a:r>
              <a:rPr lang="en-US" altLang="en-US" sz="1200" dirty="0" err="1"/>
              <a:t>Clin</a:t>
            </a:r>
            <a:r>
              <a:rPr lang="en-US" altLang="en-US" sz="1200" dirty="0"/>
              <a:t> Infect Dis | © 2007 by the Infectious Diseases Society of America</a:t>
            </a:r>
          </a:p>
        </p:txBody>
      </p:sp>
      <p:sp>
        <p:nvSpPr>
          <p:cNvPr id="16387" name="Rectangle 2">
            <a:extLst>
              <a:ext uri="{FF2B5EF4-FFF2-40B4-BE49-F238E27FC236}">
                <a16:creationId xmlns:a16="http://schemas.microsoft.com/office/drawing/2014/main" id="{EA2B744F-92BE-E845-B81B-6067EF916BBA}"/>
              </a:ext>
            </a:extLst>
          </p:cNvPr>
          <p:cNvSpPr>
            <a:spLocks noChangeArrowheads="1"/>
          </p:cNvSpPr>
          <p:nvPr/>
        </p:nvSpPr>
        <p:spPr bwMode="auto">
          <a:xfrm>
            <a:off x="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cxnSp>
        <p:nvCxnSpPr>
          <p:cNvPr id="16388" name="Straight Connector 8">
            <a:extLst>
              <a:ext uri="{FF2B5EF4-FFF2-40B4-BE49-F238E27FC236}">
                <a16:creationId xmlns:a16="http://schemas.microsoft.com/office/drawing/2014/main" id="{42C797CF-7072-AE4A-8393-8DA8C4323011}"/>
              </a:ext>
            </a:extLst>
          </p:cNvPr>
          <p:cNvCxnSpPr>
            <a:cxnSpLocks noChangeShapeType="1"/>
          </p:cNvCxnSpPr>
          <p:nvPr/>
        </p:nvCxnSpPr>
        <p:spPr bwMode="auto">
          <a:xfrm>
            <a:off x="0" y="5518150"/>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a:extLst>
              <a:ext uri="{FF2B5EF4-FFF2-40B4-BE49-F238E27FC236}">
                <a16:creationId xmlns:a16="http://schemas.microsoft.com/office/drawing/2014/main" id="{B8748827-AF3C-D945-83B3-A30E54935E03}"/>
              </a:ext>
            </a:extLst>
          </p:cNvPr>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400"/>
          </a:p>
        </p:txBody>
      </p:sp>
      <p:pic>
        <p:nvPicPr>
          <p:cNvPr id="16391" name="Picture 7" descr="Cover">
            <a:extLst>
              <a:ext uri="{FF2B5EF4-FFF2-40B4-BE49-F238E27FC236}">
                <a16:creationId xmlns:a16="http://schemas.microsoft.com/office/drawing/2014/main" id="{A49E8AAC-E28C-8D44-8064-295206742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28357"/>
            <a:ext cx="3124200" cy="211200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9">
            <a:extLst>
              <a:ext uri="{FF2B5EF4-FFF2-40B4-BE49-F238E27FC236}">
                <a16:creationId xmlns:a16="http://schemas.microsoft.com/office/drawing/2014/main" id="{7DF51B85-9C58-244D-BC84-30A84A059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302" y="2458"/>
            <a:ext cx="7350743" cy="3502819"/>
          </a:xfrm>
          <a:prstGeom prst="rect">
            <a:avLst/>
          </a:prstGeom>
        </p:spPr>
      </p:pic>
    </p:spTree>
    <p:extLst>
      <p:ext uri="{BB962C8B-B14F-4D97-AF65-F5344CB8AC3E}">
        <p14:creationId xmlns:p14="http://schemas.microsoft.com/office/powerpoint/2010/main" val="2787897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5C9E2-5101-5F43-A52A-28B262AE9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762000"/>
            <a:ext cx="5181600" cy="5560742"/>
          </a:xfrm>
          <a:prstGeom prst="rect">
            <a:avLst/>
          </a:prstGeom>
        </p:spPr>
      </p:pic>
    </p:spTree>
    <p:extLst>
      <p:ext uri="{BB962C8B-B14F-4D97-AF65-F5344CB8AC3E}">
        <p14:creationId xmlns:p14="http://schemas.microsoft.com/office/powerpoint/2010/main" val="4287217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FCC597-14DC-0C4F-8627-CDEFD8412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66800"/>
            <a:ext cx="7340600" cy="5488614"/>
          </a:xfrm>
          <a:prstGeom prst="rect">
            <a:avLst/>
          </a:prstGeom>
        </p:spPr>
      </p:pic>
    </p:spTree>
    <p:extLst>
      <p:ext uri="{BB962C8B-B14F-4D97-AF65-F5344CB8AC3E}">
        <p14:creationId xmlns:p14="http://schemas.microsoft.com/office/powerpoint/2010/main" val="3755213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9718B-A867-E646-8461-431435A95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71600"/>
            <a:ext cx="7864398" cy="4457700"/>
          </a:xfrm>
          <a:prstGeom prst="rect">
            <a:avLst/>
          </a:prstGeom>
        </p:spPr>
      </p:pic>
    </p:spTree>
    <p:extLst>
      <p:ext uri="{BB962C8B-B14F-4D97-AF65-F5344CB8AC3E}">
        <p14:creationId xmlns:p14="http://schemas.microsoft.com/office/powerpoint/2010/main" val="3446236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7101-7666-644F-9130-D6005B7CB0CF}"/>
              </a:ext>
            </a:extLst>
          </p:cNvPr>
          <p:cNvSpPr>
            <a:spLocks noGrp="1"/>
          </p:cNvSpPr>
          <p:nvPr>
            <p:ph type="title"/>
          </p:nvPr>
        </p:nvSpPr>
        <p:spPr/>
        <p:txBody>
          <a:bodyPr/>
          <a:lstStyle/>
          <a:p>
            <a:r>
              <a:rPr lang="en-US" dirty="0"/>
              <a:t>How are marine viruses found?</a:t>
            </a:r>
          </a:p>
        </p:txBody>
      </p:sp>
      <p:sp>
        <p:nvSpPr>
          <p:cNvPr id="3" name="Content Placeholder 2">
            <a:extLst>
              <a:ext uri="{FF2B5EF4-FFF2-40B4-BE49-F238E27FC236}">
                <a16:creationId xmlns:a16="http://schemas.microsoft.com/office/drawing/2014/main" id="{785E9A25-EB21-9E4F-B52F-AEEA98524A18}"/>
              </a:ext>
            </a:extLst>
          </p:cNvPr>
          <p:cNvSpPr>
            <a:spLocks noGrp="1"/>
          </p:cNvSpPr>
          <p:nvPr>
            <p:ph idx="1"/>
          </p:nvPr>
        </p:nvSpPr>
        <p:spPr/>
        <p:txBody>
          <a:bodyPr/>
          <a:lstStyle/>
          <a:p>
            <a:r>
              <a:rPr lang="en-US" dirty="0"/>
              <a:t>If host is unknown, cannot plate for plaques</a:t>
            </a:r>
          </a:p>
          <a:p>
            <a:r>
              <a:rPr lang="en-US" dirty="0"/>
              <a:t>Microscopy: electron microscopy</a:t>
            </a:r>
          </a:p>
          <a:p>
            <a:r>
              <a:rPr lang="en-US" dirty="0"/>
              <a:t>Bioinformatics:</a:t>
            </a:r>
          </a:p>
          <a:p>
            <a:pPr lvl="1"/>
            <a:r>
              <a:rPr lang="en-US" dirty="0"/>
              <a:t>Filter water onto filters with 0.01 micron pore size</a:t>
            </a:r>
          </a:p>
          <a:p>
            <a:pPr lvl="1"/>
            <a:r>
              <a:rPr lang="en-US" dirty="0"/>
              <a:t>Collect viral DNA/RNA, extract and sequence</a:t>
            </a:r>
          </a:p>
          <a:p>
            <a:pPr lvl="1"/>
            <a:r>
              <a:rPr lang="en-US" dirty="0"/>
              <a:t>Computationally assemble into viral genomes</a:t>
            </a:r>
          </a:p>
          <a:p>
            <a:pPr lvl="1"/>
            <a:r>
              <a:rPr lang="en-US" dirty="0"/>
              <a:t>Who is the host? CRISPR can help</a:t>
            </a:r>
          </a:p>
        </p:txBody>
      </p:sp>
    </p:spTree>
    <p:extLst>
      <p:ext uri="{BB962C8B-B14F-4D97-AF65-F5344CB8AC3E}">
        <p14:creationId xmlns:p14="http://schemas.microsoft.com/office/powerpoint/2010/main" val="634000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FBA5-D7E1-8C4F-B990-84DF0CB226E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F976344-7276-5A42-9A8C-B5FE0EC96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93" y="1417638"/>
            <a:ext cx="8714213" cy="3937000"/>
          </a:xfrm>
          <a:prstGeom prst="rect">
            <a:avLst/>
          </a:prstGeom>
        </p:spPr>
      </p:pic>
      <p:sp>
        <p:nvSpPr>
          <p:cNvPr id="11" name="Content Placeholder 10">
            <a:extLst>
              <a:ext uri="{FF2B5EF4-FFF2-40B4-BE49-F238E27FC236}">
                <a16:creationId xmlns:a16="http://schemas.microsoft.com/office/drawing/2014/main" id="{6ADE1F04-FD68-7546-B4BD-0C6A08C713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10744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51303670"/>
              </p:ext>
            </p:extLst>
          </p:nvPr>
        </p:nvGraphicFramePr>
        <p:xfrm>
          <a:off x="609600" y="-411666"/>
          <a:ext cx="7848599" cy="700964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0000"/>
                    </a:ext>
                  </a:extLst>
                </a:gridCol>
                <a:gridCol w="1819918">
                  <a:extLst>
                    <a:ext uri="{9D8B030D-6E8A-4147-A177-3AD203B41FA5}">
                      <a16:colId xmlns:a16="http://schemas.microsoft.com/office/drawing/2014/main" val="20001"/>
                    </a:ext>
                  </a:extLst>
                </a:gridCol>
                <a:gridCol w="1180240">
                  <a:extLst>
                    <a:ext uri="{9D8B030D-6E8A-4147-A177-3AD203B41FA5}">
                      <a16:colId xmlns:a16="http://schemas.microsoft.com/office/drawing/2014/main" val="20002"/>
                    </a:ext>
                  </a:extLst>
                </a:gridCol>
                <a:gridCol w="2246556">
                  <a:extLst>
                    <a:ext uri="{9D8B030D-6E8A-4147-A177-3AD203B41FA5}">
                      <a16:colId xmlns:a16="http://schemas.microsoft.com/office/drawing/2014/main" val="20003"/>
                    </a:ext>
                  </a:extLst>
                </a:gridCol>
                <a:gridCol w="1382685">
                  <a:extLst>
                    <a:ext uri="{9D8B030D-6E8A-4147-A177-3AD203B41FA5}">
                      <a16:colId xmlns:a16="http://schemas.microsoft.com/office/drawing/2014/main" val="20004"/>
                    </a:ext>
                  </a:extLst>
                </a:gridCol>
              </a:tblGrid>
              <a:tr h="1369438">
                <a:tc gridSpan="5">
                  <a:txBody>
                    <a:bodyPr/>
                    <a:lstStyle/>
                    <a:p>
                      <a:pPr marL="0" marR="0" algn="l">
                        <a:lnSpc>
                          <a:spcPct val="115000"/>
                        </a:lnSpc>
                        <a:spcBef>
                          <a:spcPts val="0"/>
                        </a:spcBef>
                        <a:spcAft>
                          <a:spcPts val="0"/>
                        </a:spcAft>
                      </a:pPr>
                      <a:r>
                        <a:rPr lang="en-US" sz="1200">
                          <a:effectLst/>
                        </a:rPr>
                        <a:t>Table 2.  Number of viruses and bacteria in some natural environments, per milliliter for the aquatic habitats or per gram for soils and sediments.  “Viruses:Bacteria” refers to the ratio of viral abundance to bacterial abundance.  The aquatic data are from (</a:t>
                      </a:r>
                      <a:r>
                        <a:rPr lang="en-US" sz="1200" u="none" strike="noStrike">
                          <a:effectLst/>
                          <a:hlinkClick r:id="rId2" action="ppaction://hlinkfile" tooltip="Wommack, 2000 #7843"/>
                        </a:rPr>
                        <a:t>Wommack and Colwell 2000</a:t>
                      </a:r>
                      <a:r>
                        <a:rPr lang="en-US" sz="1200">
                          <a:effectLst/>
                        </a:rPr>
                        <a:t>), the soil data are from (</a:t>
                      </a:r>
                      <a:r>
                        <a:rPr lang="en-US" sz="1200" u="none" strike="noStrike">
                          <a:effectLst/>
                          <a:hlinkClick r:id="rId3" action="ppaction://hlinkfile" tooltip="Williamson, 2005 #15918"/>
                        </a:rPr>
                        <a:t>Williamson et al. 2005</a:t>
                      </a:r>
                      <a:r>
                        <a:rPr lang="en-US" sz="1200">
                          <a:effectLst/>
                        </a:rPr>
                        <a:t>) and the sediment data are from  (</a:t>
                      </a:r>
                      <a:r>
                        <a:rPr lang="en-US" sz="1200" u="none" strike="noStrike">
                          <a:effectLst/>
                          <a:hlinkClick r:id="rId4" action="ppaction://hlinkfile" tooltip="Danovaro, 2008 #15069"/>
                        </a:rPr>
                        <a:t>Danovaro et al. 2008</a:t>
                      </a:r>
                      <a:r>
                        <a:rPr lang="en-US" sz="1200">
                          <a:effectLst/>
                        </a:rPr>
                        <a:t>).  See also (</a:t>
                      </a:r>
                      <a:r>
                        <a:rPr lang="en-US" sz="1200" u="none" strike="noStrike">
                          <a:effectLst/>
                          <a:hlinkClick r:id="rId5" action="ppaction://hlinkfile" tooltip="Srinivasiah, 2008 #16657"/>
                        </a:rPr>
                        <a:t>Srinivasiah et al. 2008</a:t>
                      </a:r>
                      <a:r>
                        <a:rPr lang="en-US" sz="1200">
                          <a:effectLst/>
                        </a:rPr>
                        <a:t>).  </a:t>
                      </a:r>
                      <a:endParaRPr lang="en-US" sz="1200">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7272">
                <a:tc gridSpan="3">
                  <a:txBody>
                    <a:bodyPr/>
                    <a:lstStyle/>
                    <a:p>
                      <a:pPr marL="0" marR="0" algn="ctr">
                        <a:lnSpc>
                          <a:spcPct val="115000"/>
                        </a:lnSpc>
                        <a:spcBef>
                          <a:spcPts val="0"/>
                        </a:spcBef>
                        <a:spcAft>
                          <a:spcPts val="0"/>
                        </a:spcAft>
                      </a:pPr>
                      <a:r>
                        <a:rPr lang="en-US" sz="1800" dirty="0">
                          <a:effectLst/>
                        </a:rPr>
                        <a:t>Habitat</a:t>
                      </a:r>
                      <a:endParaRPr lang="en-US" sz="1800" dirty="0">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c>
                  <a:txBody>
                    <a:bodyPr/>
                    <a:lstStyle/>
                    <a:p>
                      <a:pPr marL="0" marR="0" algn="l">
                        <a:lnSpc>
                          <a:spcPct val="115000"/>
                        </a:lnSpc>
                        <a:spcBef>
                          <a:spcPts val="0"/>
                        </a:spcBef>
                        <a:spcAft>
                          <a:spcPts val="0"/>
                        </a:spcAft>
                      </a:pPr>
                      <a:r>
                        <a:rPr lang="en-US" sz="1800">
                          <a:effectLst/>
                        </a:rPr>
                        <a:t>Number of viruses (10</a:t>
                      </a:r>
                      <a:r>
                        <a:rPr lang="en-US" sz="1800" baseline="30000">
                          <a:effectLst/>
                        </a:rPr>
                        <a:t>6</a:t>
                      </a:r>
                      <a:r>
                        <a:rPr lang="en-US" sz="1800">
                          <a:effectLst/>
                        </a:rPr>
                        <a:t> per ml or per g)</a:t>
                      </a:r>
                      <a:endParaRPr lang="en-US" sz="18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800">
                          <a:effectLst/>
                        </a:rPr>
                        <a:t>Virus: Bacteria</a:t>
                      </a:r>
                      <a:endParaRPr lang="en-US" sz="1800">
                        <a:effectLst/>
                        <a:latin typeface="Times New Roman"/>
                        <a:ea typeface="Calibri"/>
                      </a:endParaRPr>
                    </a:p>
                  </a:txBody>
                  <a:tcPr marL="68580" marR="68580" marT="0" marB="0" anchor="b"/>
                </a:tc>
                <a:extLst>
                  <a:ext uri="{0D108BD9-81ED-4DB2-BD59-A6C34878D82A}">
                    <a16:rowId xmlns:a16="http://schemas.microsoft.com/office/drawing/2014/main" val="10001"/>
                  </a:ext>
                </a:extLst>
              </a:tr>
              <a:tr h="537272">
                <a:tc>
                  <a:txBody>
                    <a:bodyPr/>
                    <a:lstStyle/>
                    <a:p>
                      <a:pPr marL="0" marR="0" algn="l">
                        <a:lnSpc>
                          <a:spcPct val="115000"/>
                        </a:lnSpc>
                        <a:spcBef>
                          <a:spcPts val="0"/>
                        </a:spcBef>
                        <a:spcAft>
                          <a:spcPts val="0"/>
                        </a:spcAft>
                      </a:pPr>
                      <a:r>
                        <a:rPr lang="en-US" sz="1800">
                          <a:effectLst/>
                        </a:rPr>
                        <a:t>Freshwater</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Lake </a:t>
                      </a:r>
                      <a:r>
                        <a:rPr lang="en-US" sz="1800" dirty="0" err="1">
                          <a:effectLst/>
                        </a:rPr>
                        <a:t>Plußsee</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Spring</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254</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41</a:t>
                      </a:r>
                      <a:endParaRPr lang="en-US" sz="1800">
                        <a:effectLst/>
                        <a:latin typeface="Times New Roman"/>
                        <a:ea typeface="Calibri"/>
                      </a:endParaRPr>
                    </a:p>
                  </a:txBody>
                  <a:tcPr marL="68580" marR="68580" marT="0" marB="0"/>
                </a:tc>
                <a:extLst>
                  <a:ext uri="{0D108BD9-81ED-4DB2-BD59-A6C34878D82A}">
                    <a16:rowId xmlns:a16="http://schemas.microsoft.com/office/drawing/2014/main" val="10002"/>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Quebec lakes</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Summer</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110</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23</a:t>
                      </a:r>
                      <a:endParaRPr lang="en-US" sz="1800">
                        <a:effectLst/>
                        <a:latin typeface="Times New Roman"/>
                        <a:ea typeface="Calibri"/>
                      </a:endParaRPr>
                    </a:p>
                  </a:txBody>
                  <a:tcPr marL="68580" marR="68580" marT="0" marB="0"/>
                </a:tc>
                <a:extLst>
                  <a:ext uri="{0D108BD9-81ED-4DB2-BD59-A6C34878D82A}">
                    <a16:rowId xmlns:a16="http://schemas.microsoft.com/office/drawing/2014/main" val="10003"/>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Danube River</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Entire Year</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12–61</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2–17</a:t>
                      </a:r>
                      <a:endParaRPr lang="en-US" sz="1800">
                        <a:effectLst/>
                        <a:latin typeface="Times New Roman"/>
                        <a:ea typeface="Calibri"/>
                      </a:endParaRPr>
                    </a:p>
                  </a:txBody>
                  <a:tcPr marL="68580" marR="68580" marT="0" marB="0"/>
                </a:tc>
                <a:extLst>
                  <a:ext uri="{0D108BD9-81ED-4DB2-BD59-A6C34878D82A}">
                    <a16:rowId xmlns:a16="http://schemas.microsoft.com/office/drawing/2014/main" val="10004"/>
                  </a:ext>
                </a:extLst>
              </a:tr>
              <a:tr h="259885">
                <a:tc>
                  <a:txBody>
                    <a:bodyPr/>
                    <a:lstStyle/>
                    <a:p>
                      <a:pPr marL="0" marR="0" algn="l">
                        <a:lnSpc>
                          <a:spcPct val="115000"/>
                        </a:lnSpc>
                        <a:spcBef>
                          <a:spcPts val="0"/>
                        </a:spcBef>
                        <a:spcAft>
                          <a:spcPts val="0"/>
                        </a:spcAft>
                      </a:pPr>
                      <a:r>
                        <a:rPr lang="en-US" sz="1800">
                          <a:effectLst/>
                        </a:rPr>
                        <a:t>Marine</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Chesapeake Bay</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Spring</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10</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3.2</a:t>
                      </a:r>
                      <a:endParaRPr lang="en-US" sz="1800">
                        <a:effectLst/>
                        <a:latin typeface="Times New Roman"/>
                        <a:ea typeface="Calibri"/>
                      </a:endParaRPr>
                    </a:p>
                  </a:txBody>
                  <a:tcPr marL="68580" marR="68580" marT="0" marB="0"/>
                </a:tc>
                <a:extLst>
                  <a:ext uri="{0D108BD9-81ED-4DB2-BD59-A6C34878D82A}">
                    <a16:rowId xmlns:a16="http://schemas.microsoft.com/office/drawing/2014/main" val="10005"/>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South California</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Spring</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18</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14.2</a:t>
                      </a:r>
                      <a:endParaRPr lang="en-US" sz="1800">
                        <a:effectLst/>
                        <a:latin typeface="Times New Roman"/>
                        <a:ea typeface="Calibri"/>
                      </a:endParaRPr>
                    </a:p>
                  </a:txBody>
                  <a:tcPr marL="68580" marR="68580" marT="0" marB="0"/>
                </a:tc>
                <a:extLst>
                  <a:ext uri="{0D108BD9-81ED-4DB2-BD59-A6C34878D82A}">
                    <a16:rowId xmlns:a16="http://schemas.microsoft.com/office/drawing/2014/main" val="10006"/>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North Pacific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Spring-fall</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1.4-40</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2.3–18</a:t>
                      </a:r>
                      <a:endParaRPr lang="en-US" sz="1800">
                        <a:effectLst/>
                        <a:latin typeface="Times New Roman"/>
                        <a:ea typeface="Calibri"/>
                      </a:endParaRPr>
                    </a:p>
                  </a:txBody>
                  <a:tcPr marL="68580" marR="68580" marT="0" marB="0"/>
                </a:tc>
                <a:extLst>
                  <a:ext uri="{0D108BD9-81ED-4DB2-BD59-A6C34878D82A}">
                    <a16:rowId xmlns:a16="http://schemas.microsoft.com/office/drawing/2014/main" val="10007"/>
                  </a:ext>
                </a:extLst>
              </a:tr>
              <a:tr h="259885">
                <a:tc>
                  <a:txBody>
                    <a:bodyPr/>
                    <a:lstStyle/>
                    <a:p>
                      <a:pPr marL="0" marR="0" algn="l">
                        <a:lnSpc>
                          <a:spcPct val="115000"/>
                        </a:lnSpc>
                        <a:spcBef>
                          <a:spcPts val="0"/>
                        </a:spcBef>
                        <a:spcAft>
                          <a:spcPts val="0"/>
                        </a:spcAft>
                      </a:pPr>
                      <a:r>
                        <a:rPr lang="en-US" sz="1800">
                          <a:effectLst/>
                        </a:rPr>
                        <a:t>Sediments</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Lake Gilbert, Quebec</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2-14 meters</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720–20300</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0.8–25.7</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08"/>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Chesapeake Bay</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1-17 meters</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340–810</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57</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09"/>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Sagami Bay, Japan</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1450 m</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290–2560</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8.0–35.0</a:t>
                      </a:r>
                      <a:endParaRPr lang="en-US" sz="1800">
                        <a:effectLst/>
                        <a:latin typeface="Times New Roman"/>
                        <a:ea typeface="Calibri"/>
                      </a:endParaRPr>
                    </a:p>
                  </a:txBody>
                  <a:tcPr marL="68580" marR="68580" marT="0" marB="0"/>
                </a:tc>
                <a:extLst>
                  <a:ext uri="{0D108BD9-81ED-4DB2-BD59-A6C34878D82A}">
                    <a16:rowId xmlns:a16="http://schemas.microsoft.com/office/drawing/2014/main" val="10010"/>
                  </a:ext>
                </a:extLst>
              </a:tr>
              <a:tr h="259885">
                <a:tc>
                  <a:txBody>
                    <a:bodyPr/>
                    <a:lstStyle/>
                    <a:p>
                      <a:pPr marL="0" marR="0" algn="l">
                        <a:lnSpc>
                          <a:spcPct val="115000"/>
                        </a:lnSpc>
                        <a:spcBef>
                          <a:spcPts val="0"/>
                        </a:spcBef>
                        <a:spcAft>
                          <a:spcPts val="0"/>
                        </a:spcAft>
                      </a:pPr>
                      <a:r>
                        <a:rPr lang="en-US" sz="1800">
                          <a:effectLst/>
                        </a:rPr>
                        <a:t>Soils</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Silt loam</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Corn field</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1100</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2750</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11"/>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Loamy sand</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Corn field</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870</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3346</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12"/>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Silt loam</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Forest</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2940</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11</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13"/>
                  </a:ext>
                </a:extLst>
              </a:tr>
              <a:tr h="259885">
                <a:tc>
                  <a:txBody>
                    <a:bodyPr/>
                    <a:lstStyle/>
                    <a:p>
                      <a:pPr marL="0" marR="0" algn="l">
                        <a:lnSpc>
                          <a:spcPct val="115000"/>
                        </a:lnSpc>
                        <a:spcBef>
                          <a:spcPts val="0"/>
                        </a:spcBef>
                        <a:spcAft>
                          <a:spcPts val="0"/>
                        </a:spcAft>
                      </a:pPr>
                      <a:r>
                        <a:rPr lang="en-US" sz="1800">
                          <a:effectLst/>
                        </a:rPr>
                        <a:t> </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Piedmont wetland</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Forest</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4170</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12</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973172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irchman\Documents\Main Files\Book PME 2012\Individual Chapters\Chap 8 Viruses\Chpt 8 Figures\Fig 8.6.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81000"/>
            <a:ext cx="8024812" cy="604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8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irchman\Documents\Main Files\Book PME 2012\Individual Chapters\Chap 8 Viruses\Chpt 8 Figures\Fig 8.1 Virus shape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68072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D46A52-EA3F-E946-A8DC-96CB75126242}"/>
              </a:ext>
            </a:extLst>
          </p:cNvPr>
          <p:cNvPicPr>
            <a:picLocks noChangeAspect="1"/>
          </p:cNvPicPr>
          <p:nvPr/>
        </p:nvPicPr>
        <p:blipFill>
          <a:blip r:embed="rId3"/>
          <a:stretch>
            <a:fillRect/>
          </a:stretch>
        </p:blipFill>
        <p:spPr>
          <a:xfrm>
            <a:off x="4114800" y="3581400"/>
            <a:ext cx="4711148" cy="3115888"/>
          </a:xfrm>
          <a:prstGeom prst="rect">
            <a:avLst/>
          </a:prstGeom>
        </p:spPr>
      </p:pic>
      <p:sp>
        <p:nvSpPr>
          <p:cNvPr id="3" name="TextBox 2">
            <a:extLst>
              <a:ext uri="{FF2B5EF4-FFF2-40B4-BE49-F238E27FC236}">
                <a16:creationId xmlns:a16="http://schemas.microsoft.com/office/drawing/2014/main" id="{B0C6D7F7-9A38-6345-A086-E90B55FA2C79}"/>
              </a:ext>
            </a:extLst>
          </p:cNvPr>
          <p:cNvSpPr txBox="1"/>
          <p:nvPr/>
        </p:nvSpPr>
        <p:spPr>
          <a:xfrm>
            <a:off x="457200" y="3733800"/>
            <a:ext cx="2667000" cy="369332"/>
          </a:xfrm>
          <a:prstGeom prst="rect">
            <a:avLst/>
          </a:prstGeom>
          <a:noFill/>
        </p:spPr>
        <p:txBody>
          <a:bodyPr wrap="square" rtlCol="0">
            <a:spAutoFit/>
          </a:bodyPr>
          <a:lstStyle/>
          <a:p>
            <a:r>
              <a:rPr lang="en-US" dirty="0"/>
              <a:t>Bacterial, mammalian</a:t>
            </a:r>
          </a:p>
        </p:txBody>
      </p:sp>
      <p:sp>
        <p:nvSpPr>
          <p:cNvPr id="5" name="TextBox 4">
            <a:extLst>
              <a:ext uri="{FF2B5EF4-FFF2-40B4-BE49-F238E27FC236}">
                <a16:creationId xmlns:a16="http://schemas.microsoft.com/office/drawing/2014/main" id="{24671E80-0B86-E74E-854D-7E27526F43BF}"/>
              </a:ext>
            </a:extLst>
          </p:cNvPr>
          <p:cNvSpPr txBox="1"/>
          <p:nvPr/>
        </p:nvSpPr>
        <p:spPr>
          <a:xfrm>
            <a:off x="6019800" y="3212068"/>
            <a:ext cx="2667000" cy="369332"/>
          </a:xfrm>
          <a:prstGeom prst="rect">
            <a:avLst/>
          </a:prstGeom>
          <a:noFill/>
        </p:spPr>
        <p:txBody>
          <a:bodyPr wrap="square" rtlCol="0">
            <a:spAutoFit/>
          </a:bodyPr>
          <a:lstStyle/>
          <a:p>
            <a:r>
              <a:rPr lang="en-US" dirty="0"/>
              <a:t>archaeal</a:t>
            </a:r>
          </a:p>
        </p:txBody>
      </p:sp>
    </p:spTree>
    <p:extLst>
      <p:ext uri="{BB962C8B-B14F-4D97-AF65-F5344CB8AC3E}">
        <p14:creationId xmlns:p14="http://schemas.microsoft.com/office/powerpoint/2010/main" val="151077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E8220-C7B6-874C-8703-A6ACC4F3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14400"/>
            <a:ext cx="8006381" cy="4394200"/>
          </a:xfrm>
          <a:prstGeom prst="rect">
            <a:avLst/>
          </a:prstGeom>
        </p:spPr>
      </p:pic>
    </p:spTree>
    <p:extLst>
      <p:ext uri="{BB962C8B-B14F-4D97-AF65-F5344CB8AC3E}">
        <p14:creationId xmlns:p14="http://schemas.microsoft.com/office/powerpoint/2010/main" val="469046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033-791E-0041-BD68-9BBCE3F490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6650BE-D806-9542-81CA-8E38325B05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E2403B-50EF-D14D-A9A6-004372CCB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74638"/>
            <a:ext cx="4800600" cy="6311900"/>
          </a:xfrm>
          <a:prstGeom prst="rect">
            <a:avLst/>
          </a:prstGeom>
        </p:spPr>
      </p:pic>
    </p:spTree>
    <p:extLst>
      <p:ext uri="{BB962C8B-B14F-4D97-AF65-F5344CB8AC3E}">
        <p14:creationId xmlns:p14="http://schemas.microsoft.com/office/powerpoint/2010/main" val="2538839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irchman\Documents\Main Files\Book PME 2012\Individual Chapters\Chap 8 Viruses\Chpt 8 Figures\Fig 8.8.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693810"/>
            <a:ext cx="6770688" cy="531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45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irchman\Documents\Main Files\Book PME 2012\Individual Chapters\Chap 8 Viruses\Chpt 8 Figures\Fig 8.9.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988" y="757238"/>
            <a:ext cx="6696039" cy="495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53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irchman\Documents\Main Files\Book PME 2012\Individual Chapters\Chap 8 Viruses\Chpt 8 Figures\Fig 8.10 Virus shunt.tif"/>
          <p:cNvPicPr>
            <a:picLocks noChangeAspect="1" noChangeArrowheads="1"/>
          </p:cNvPicPr>
          <p:nvPr/>
        </p:nvPicPr>
        <p:blipFill rotWithShape="1">
          <a:blip r:embed="rId3">
            <a:extLst>
              <a:ext uri="{28A0092B-C50C-407E-A947-70E740481C1C}">
                <a14:useLocalDpi xmlns:a14="http://schemas.microsoft.com/office/drawing/2010/main" val="0"/>
              </a:ext>
            </a:extLst>
          </a:blip>
          <a:srcRect l="16250" t="35142" r="38750" b="21781"/>
          <a:stretch/>
        </p:blipFill>
        <p:spPr bwMode="auto">
          <a:xfrm>
            <a:off x="914400" y="381000"/>
            <a:ext cx="8618764" cy="618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797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irchman\Documents\Main Files\Book PME 2012\Individual Chapters\Chap 8 Viruses\Chpt 8 Figures\Fig 8.1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04" y="457200"/>
            <a:ext cx="718386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321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F78F-719E-FC47-910B-043356E2535D}"/>
              </a:ext>
            </a:extLst>
          </p:cNvPr>
          <p:cNvSpPr>
            <a:spLocks noGrp="1"/>
          </p:cNvSpPr>
          <p:nvPr>
            <p:ph type="title"/>
          </p:nvPr>
        </p:nvSpPr>
        <p:spPr/>
        <p:txBody>
          <a:bodyPr/>
          <a:lstStyle/>
          <a:p>
            <a:r>
              <a:rPr lang="en-US" dirty="0"/>
              <a:t>Bacterial defense</a:t>
            </a:r>
          </a:p>
        </p:txBody>
      </p:sp>
      <p:sp>
        <p:nvSpPr>
          <p:cNvPr id="3" name="Content Placeholder 2">
            <a:extLst>
              <a:ext uri="{FF2B5EF4-FFF2-40B4-BE49-F238E27FC236}">
                <a16:creationId xmlns:a16="http://schemas.microsoft.com/office/drawing/2014/main" id="{FF42F70F-72BF-C34A-BFE3-5C2D6BDAE5AB}"/>
              </a:ext>
            </a:extLst>
          </p:cNvPr>
          <p:cNvSpPr>
            <a:spLocks noGrp="1"/>
          </p:cNvSpPr>
          <p:nvPr>
            <p:ph idx="1"/>
          </p:nvPr>
        </p:nvSpPr>
        <p:spPr/>
        <p:txBody>
          <a:bodyPr/>
          <a:lstStyle/>
          <a:p>
            <a:r>
              <a:rPr lang="en-US" dirty="0"/>
              <a:t>Restriction-modification of DNA</a:t>
            </a:r>
          </a:p>
          <a:p>
            <a:endParaRPr lang="en-US" dirty="0"/>
          </a:p>
          <a:p>
            <a:endParaRPr lang="en-US" dirty="0"/>
          </a:p>
          <a:p>
            <a:endParaRPr lang="en-US" dirty="0"/>
          </a:p>
          <a:p>
            <a:endParaRPr lang="en-US" dirty="0"/>
          </a:p>
          <a:p>
            <a:endParaRPr lang="en-US" dirty="0"/>
          </a:p>
          <a:p>
            <a:r>
              <a:rPr lang="en-US" dirty="0"/>
              <a:t>Mutation of attachment site</a:t>
            </a:r>
          </a:p>
          <a:p>
            <a:endParaRPr lang="en-US" dirty="0"/>
          </a:p>
          <a:p>
            <a:pPr marL="457200" lvl="1" indent="0">
              <a:buNone/>
            </a:pPr>
            <a:endParaRPr lang="en-US" dirty="0"/>
          </a:p>
        </p:txBody>
      </p:sp>
      <p:pic>
        <p:nvPicPr>
          <p:cNvPr id="4" name="Picture 3">
            <a:extLst>
              <a:ext uri="{FF2B5EF4-FFF2-40B4-BE49-F238E27FC236}">
                <a16:creationId xmlns:a16="http://schemas.microsoft.com/office/drawing/2014/main" id="{1130DEA5-FE54-CC4D-B863-3FBF141BDD88}"/>
              </a:ext>
            </a:extLst>
          </p:cNvPr>
          <p:cNvPicPr>
            <a:picLocks noChangeAspect="1"/>
          </p:cNvPicPr>
          <p:nvPr/>
        </p:nvPicPr>
        <p:blipFill>
          <a:blip r:embed="rId2"/>
          <a:stretch>
            <a:fillRect/>
          </a:stretch>
        </p:blipFill>
        <p:spPr>
          <a:xfrm>
            <a:off x="4207112" y="2133600"/>
            <a:ext cx="4483100" cy="2605989"/>
          </a:xfrm>
          <a:prstGeom prst="rect">
            <a:avLst/>
          </a:prstGeom>
        </p:spPr>
      </p:pic>
    </p:spTree>
    <p:extLst>
      <p:ext uri="{BB962C8B-B14F-4D97-AF65-F5344CB8AC3E}">
        <p14:creationId xmlns:p14="http://schemas.microsoft.com/office/powerpoint/2010/main" val="2796134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6608-1B34-744E-8BA1-B23F1C243B11}"/>
              </a:ext>
            </a:extLst>
          </p:cNvPr>
          <p:cNvSpPr/>
          <p:nvPr/>
        </p:nvSpPr>
        <p:spPr>
          <a:xfrm>
            <a:off x="0" y="6577688"/>
            <a:ext cx="7086600" cy="276999"/>
          </a:xfrm>
          <a:prstGeom prst="rect">
            <a:avLst/>
          </a:prstGeom>
        </p:spPr>
        <p:txBody>
          <a:bodyPr wrap="square">
            <a:spAutoFit/>
          </a:bodyPr>
          <a:lstStyle/>
          <a:p>
            <a:r>
              <a:rPr lang="en-US" sz="1200" dirty="0"/>
              <a:t>By James </a:t>
            </a:r>
            <a:r>
              <a:rPr lang="en-US" sz="1200" dirty="0" err="1"/>
              <a:t>atmos</a:t>
            </a:r>
            <a:r>
              <a:rPr lang="en-US" sz="1200" dirty="0"/>
              <a:t> - Own work, CC BY-SA 3.0, https://</a:t>
            </a:r>
            <a:r>
              <a:rPr lang="en-US" sz="1200" dirty="0" err="1"/>
              <a:t>commons.wikimedia.org</a:t>
            </a:r>
            <a:r>
              <a:rPr lang="en-US" sz="1200" dirty="0"/>
              <a:t>/w/</a:t>
            </a:r>
            <a:r>
              <a:rPr lang="en-US" sz="1200" dirty="0" err="1"/>
              <a:t>index.php?curid</a:t>
            </a:r>
            <a:r>
              <a:rPr lang="en-US" sz="1200" dirty="0"/>
              <a:t>=7821536</a:t>
            </a:r>
          </a:p>
        </p:txBody>
      </p:sp>
      <p:pic>
        <p:nvPicPr>
          <p:cNvPr id="6" name="Picture 5">
            <a:extLst>
              <a:ext uri="{FF2B5EF4-FFF2-40B4-BE49-F238E27FC236}">
                <a16:creationId xmlns:a16="http://schemas.microsoft.com/office/drawing/2014/main" id="{F18B8334-70FB-4144-9D87-0637F2282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0"/>
            <a:ext cx="7969623" cy="6451600"/>
          </a:xfrm>
          <a:prstGeom prst="rect">
            <a:avLst/>
          </a:prstGeom>
        </p:spPr>
      </p:pic>
      <p:sp>
        <p:nvSpPr>
          <p:cNvPr id="7" name="TextBox 6">
            <a:extLst>
              <a:ext uri="{FF2B5EF4-FFF2-40B4-BE49-F238E27FC236}">
                <a16:creationId xmlns:a16="http://schemas.microsoft.com/office/drawing/2014/main" id="{1AC067BB-ED64-1E4C-A078-B5C4D35C61F8}"/>
              </a:ext>
            </a:extLst>
          </p:cNvPr>
          <p:cNvSpPr txBox="1"/>
          <p:nvPr/>
        </p:nvSpPr>
        <p:spPr>
          <a:xfrm>
            <a:off x="1600200" y="-127575"/>
            <a:ext cx="6629400" cy="584775"/>
          </a:xfrm>
          <a:prstGeom prst="rect">
            <a:avLst/>
          </a:prstGeom>
          <a:noFill/>
        </p:spPr>
        <p:txBody>
          <a:bodyPr wrap="square" rtlCol="0">
            <a:spAutoFit/>
          </a:bodyPr>
          <a:lstStyle/>
          <a:p>
            <a:r>
              <a:rPr lang="en-US" sz="3200" dirty="0"/>
              <a:t>CRISPR – </a:t>
            </a:r>
            <a:r>
              <a:rPr lang="en-US" sz="3200" dirty="0" err="1"/>
              <a:t>Cas</a:t>
            </a:r>
            <a:r>
              <a:rPr lang="en-US" sz="3200" dirty="0"/>
              <a:t>  Host Viral Defense</a:t>
            </a:r>
          </a:p>
        </p:txBody>
      </p:sp>
    </p:spTree>
    <p:extLst>
      <p:ext uri="{BB962C8B-B14F-4D97-AF65-F5344CB8AC3E}">
        <p14:creationId xmlns:p14="http://schemas.microsoft.com/office/powerpoint/2010/main" val="1495078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71C5-9820-DB4D-B497-6A073BD1EE45}"/>
              </a:ext>
            </a:extLst>
          </p:cNvPr>
          <p:cNvSpPr>
            <a:spLocks noGrp="1"/>
          </p:cNvSpPr>
          <p:nvPr>
            <p:ph type="title"/>
          </p:nvPr>
        </p:nvSpPr>
        <p:spPr/>
        <p:txBody>
          <a:bodyPr/>
          <a:lstStyle/>
          <a:p>
            <a:r>
              <a:rPr lang="en-US" dirty="0"/>
              <a:t>Fitness impact of resistance</a:t>
            </a:r>
          </a:p>
        </p:txBody>
      </p:sp>
      <p:sp>
        <p:nvSpPr>
          <p:cNvPr id="3" name="Content Placeholder 2">
            <a:extLst>
              <a:ext uri="{FF2B5EF4-FFF2-40B4-BE49-F238E27FC236}">
                <a16:creationId xmlns:a16="http://schemas.microsoft.com/office/drawing/2014/main" id="{8384019D-2427-AB4B-B397-CB8A40D7808C}"/>
              </a:ext>
            </a:extLst>
          </p:cNvPr>
          <p:cNvSpPr>
            <a:spLocks noGrp="1"/>
          </p:cNvSpPr>
          <p:nvPr>
            <p:ph idx="1"/>
          </p:nvPr>
        </p:nvSpPr>
        <p:spPr/>
        <p:txBody>
          <a:bodyPr/>
          <a:lstStyle/>
          <a:p>
            <a:r>
              <a:rPr lang="en-US" dirty="0"/>
              <a:t>Resistance can evolve quickly</a:t>
            </a:r>
          </a:p>
          <a:p>
            <a:endParaRPr lang="en-US" dirty="0"/>
          </a:p>
          <a:p>
            <a:r>
              <a:rPr lang="en-US" dirty="0"/>
              <a:t>Resistant host strains have shown up to 20% reduction in fitness compared to ancestral sensitive host strains</a:t>
            </a:r>
          </a:p>
          <a:p>
            <a:endParaRPr lang="en-US" dirty="0"/>
          </a:p>
          <a:p>
            <a:endParaRPr lang="en-US" dirty="0"/>
          </a:p>
        </p:txBody>
      </p:sp>
    </p:spTree>
    <p:extLst>
      <p:ext uri="{BB962C8B-B14F-4D97-AF65-F5344CB8AC3E}">
        <p14:creationId xmlns:p14="http://schemas.microsoft.com/office/powerpoint/2010/main" val="2735265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DA9C35-12FE-3640-8BF1-2DEBFF07E5AD}"/>
              </a:ext>
            </a:extLst>
          </p:cNvPr>
          <p:cNvPicPr>
            <a:picLocks noChangeAspect="1"/>
          </p:cNvPicPr>
          <p:nvPr/>
        </p:nvPicPr>
        <p:blipFill>
          <a:blip r:embed="rId3"/>
          <a:stretch>
            <a:fillRect/>
          </a:stretch>
        </p:blipFill>
        <p:spPr>
          <a:xfrm>
            <a:off x="1403350" y="6350"/>
            <a:ext cx="6337300" cy="6845300"/>
          </a:xfrm>
          <a:prstGeom prst="rect">
            <a:avLst/>
          </a:prstGeom>
        </p:spPr>
      </p:pic>
    </p:spTree>
    <p:extLst>
      <p:ext uri="{BB962C8B-B14F-4D97-AF65-F5344CB8AC3E}">
        <p14:creationId xmlns:p14="http://schemas.microsoft.com/office/powerpoint/2010/main" val="260289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37771791"/>
              </p:ext>
            </p:extLst>
          </p:nvPr>
        </p:nvGraphicFramePr>
        <p:xfrm>
          <a:off x="304800" y="304800"/>
          <a:ext cx="8382001" cy="5824356"/>
        </p:xfrm>
        <a:graphic>
          <a:graphicData uri="http://schemas.openxmlformats.org/drawingml/2006/table">
            <a:tbl>
              <a:tblPr firstRow="1" firstCol="1" bandRow="1">
                <a:tableStyleId>{5C22544A-7EE6-4342-B048-85BDC9FD1C3A}</a:tableStyleId>
              </a:tblPr>
              <a:tblGrid>
                <a:gridCol w="682745">
                  <a:extLst>
                    <a:ext uri="{9D8B030D-6E8A-4147-A177-3AD203B41FA5}">
                      <a16:colId xmlns:a16="http://schemas.microsoft.com/office/drawing/2014/main" val="20000"/>
                    </a:ext>
                  </a:extLst>
                </a:gridCol>
                <a:gridCol w="1448643">
                  <a:extLst>
                    <a:ext uri="{9D8B030D-6E8A-4147-A177-3AD203B41FA5}">
                      <a16:colId xmlns:a16="http://schemas.microsoft.com/office/drawing/2014/main" val="20001"/>
                    </a:ext>
                  </a:extLst>
                </a:gridCol>
                <a:gridCol w="1414506">
                  <a:extLst>
                    <a:ext uri="{9D8B030D-6E8A-4147-A177-3AD203B41FA5}">
                      <a16:colId xmlns:a16="http://schemas.microsoft.com/office/drawing/2014/main" val="20002"/>
                    </a:ext>
                  </a:extLst>
                </a:gridCol>
                <a:gridCol w="1669223">
                  <a:extLst>
                    <a:ext uri="{9D8B030D-6E8A-4147-A177-3AD203B41FA5}">
                      <a16:colId xmlns:a16="http://schemas.microsoft.com/office/drawing/2014/main" val="20003"/>
                    </a:ext>
                  </a:extLst>
                </a:gridCol>
                <a:gridCol w="1418008">
                  <a:extLst>
                    <a:ext uri="{9D8B030D-6E8A-4147-A177-3AD203B41FA5}">
                      <a16:colId xmlns:a16="http://schemas.microsoft.com/office/drawing/2014/main" val="20004"/>
                    </a:ext>
                  </a:extLst>
                </a:gridCol>
                <a:gridCol w="1748876">
                  <a:extLst>
                    <a:ext uri="{9D8B030D-6E8A-4147-A177-3AD203B41FA5}">
                      <a16:colId xmlns:a16="http://schemas.microsoft.com/office/drawing/2014/main" val="20005"/>
                    </a:ext>
                  </a:extLst>
                </a:gridCol>
              </a:tblGrid>
              <a:tr h="2158752">
                <a:tc gridSpan="6">
                  <a:txBody>
                    <a:bodyPr/>
                    <a:lstStyle/>
                    <a:p>
                      <a:pPr marL="0" marR="0" algn="l">
                        <a:lnSpc>
                          <a:spcPct val="115000"/>
                        </a:lnSpc>
                        <a:spcBef>
                          <a:spcPts val="0"/>
                        </a:spcBef>
                        <a:spcAft>
                          <a:spcPts val="0"/>
                        </a:spcAft>
                      </a:pPr>
                      <a:r>
                        <a:rPr lang="en-US" sz="1200" dirty="0">
                          <a:effectLst/>
                        </a:rPr>
                        <a:t>Table 1.  Some types of viruses, classified by nucleic acid (the Baltimore system).  There are seven classes in the Baltimore system.  The genetic material can be double-stranded (ds) or single-stranded (</a:t>
                      </a:r>
                      <a:r>
                        <a:rPr lang="en-US" sz="1200" dirty="0" err="1">
                          <a:effectLst/>
                        </a:rPr>
                        <a:t>ss</a:t>
                      </a:r>
                      <a:r>
                        <a:rPr lang="en-US" sz="1200" dirty="0">
                          <a:effectLst/>
                        </a:rPr>
                        <a:t>).  Single-stranded nucleic acids can be present in viruses as the positive strand (+) or the negative strand (-).  Some of this genomic material is first transcribed to DNA by reverse transcriptase (RT).  Genome size is measured in thousands of base pairs (</a:t>
                      </a:r>
                      <a:r>
                        <a:rPr lang="en-US" sz="1200" dirty="0" err="1">
                          <a:effectLst/>
                        </a:rPr>
                        <a:t>kbp</a:t>
                      </a:r>
                      <a:r>
                        <a:rPr lang="en-US" sz="1200" dirty="0">
                          <a:effectLst/>
                        </a:rPr>
                        <a:t>) or thousands of bases (kb) in the case of single-stranded nucleic acid viruses.  The examples given here are biased towards those causing diseases in humans or economically-important organisms.  Data from (</a:t>
                      </a:r>
                      <a:r>
                        <a:rPr lang="en-US" sz="1200" u="none" strike="noStrike" dirty="0">
                          <a:effectLst/>
                          <a:hlinkClick r:id="rId2" action="ppaction://hlinkfile" tooltip="Wagner, 2008 #16693"/>
                        </a:rPr>
                        <a:t>Wagner et al. 2008</a:t>
                      </a:r>
                      <a:r>
                        <a:rPr lang="en-US" sz="1200" dirty="0">
                          <a:effectLst/>
                        </a:rPr>
                        <a:t>). See also the Universal Virus Database of the International Committee on Taxonomy of Viruses (</a:t>
                      </a:r>
                      <a:r>
                        <a:rPr lang="en-US" sz="1200" u="sng" dirty="0">
                          <a:effectLst/>
                          <a:hlinkClick r:id="rId3"/>
                        </a:rPr>
                        <a:t>www.ictvdb.org</a:t>
                      </a:r>
                      <a:r>
                        <a:rPr lang="en-US" sz="1200" dirty="0">
                          <a:effectLst/>
                        </a:rPr>
                        <a:t>). </a:t>
                      </a:r>
                      <a:endParaRPr lang="en-US" sz="1200" dirty="0">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7867">
                <a:tc>
                  <a:txBody>
                    <a:bodyPr/>
                    <a:lstStyle/>
                    <a:p>
                      <a:pPr marL="0" marR="0" algn="ctr">
                        <a:lnSpc>
                          <a:spcPct val="115000"/>
                        </a:lnSpc>
                        <a:spcBef>
                          <a:spcPts val="0"/>
                        </a:spcBef>
                        <a:spcAft>
                          <a:spcPts val="0"/>
                        </a:spcAft>
                      </a:pPr>
                      <a:r>
                        <a:rPr lang="en-US" sz="1800" u="sng" dirty="0">
                          <a:effectLst/>
                        </a:rPr>
                        <a:t>Type</a:t>
                      </a:r>
                      <a:endParaRPr lang="en-US" sz="1800" dirty="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1800" dirty="0">
                          <a:effectLst/>
                        </a:rPr>
                        <a:t>Genetic </a:t>
                      </a:r>
                      <a:r>
                        <a:rPr lang="en-US" sz="1800" u="sng" dirty="0">
                          <a:effectLst/>
                        </a:rPr>
                        <a:t>material</a:t>
                      </a:r>
                      <a:endParaRPr lang="en-US" sz="1800" dirty="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1800" dirty="0">
                          <a:effectLst/>
                        </a:rPr>
                        <a:t>Example </a:t>
                      </a:r>
                      <a:r>
                        <a:rPr lang="en-US" sz="1800" u="sng" dirty="0">
                          <a:effectLst/>
                        </a:rPr>
                        <a:t>Family</a:t>
                      </a:r>
                      <a:endParaRPr lang="en-US" sz="1800" dirty="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u="sng">
                          <a:effectLst/>
                        </a:rPr>
                        <a:t>Example virus</a:t>
                      </a:r>
                      <a:endParaRPr lang="en-US" sz="18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1800">
                          <a:effectLst/>
                        </a:rPr>
                        <a:t>Genome Size </a:t>
                      </a:r>
                      <a:r>
                        <a:rPr lang="en-US" sz="1800" u="sng">
                          <a:effectLst/>
                        </a:rPr>
                        <a:t>(kbp or kb)</a:t>
                      </a:r>
                      <a:endParaRPr lang="en-US" sz="18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800">
                          <a:effectLst/>
                        </a:rPr>
                        <a:t>Host</a:t>
                      </a:r>
                      <a:endParaRPr lang="en-US" sz="1800">
                        <a:effectLst/>
                        <a:latin typeface="Times New Roman"/>
                        <a:ea typeface="Calibri"/>
                      </a:endParaRPr>
                    </a:p>
                  </a:txBody>
                  <a:tcPr marL="68580" marR="68580" marT="0" marB="0" anchor="b"/>
                </a:tc>
                <a:extLst>
                  <a:ext uri="{0D108BD9-81ED-4DB2-BD59-A6C34878D82A}">
                    <a16:rowId xmlns:a16="http://schemas.microsoft.com/office/drawing/2014/main" val="10001"/>
                  </a:ext>
                </a:extLst>
              </a:tr>
              <a:tr h="467867">
                <a:tc>
                  <a:txBody>
                    <a:bodyPr/>
                    <a:lstStyle/>
                    <a:p>
                      <a:pPr marL="0" marR="0" algn="l">
                        <a:lnSpc>
                          <a:spcPct val="115000"/>
                        </a:lnSpc>
                        <a:spcBef>
                          <a:spcPts val="0"/>
                        </a:spcBef>
                        <a:spcAft>
                          <a:spcPts val="0"/>
                        </a:spcAft>
                      </a:pPr>
                      <a:r>
                        <a:rPr lang="en-US" sz="1800">
                          <a:effectLst/>
                        </a:rPr>
                        <a:t>I</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dsDNA</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err="1">
                          <a:effectLst/>
                        </a:rPr>
                        <a:t>Myoviridae</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T4</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39-169</a:t>
                      </a:r>
                      <a:endParaRPr lang="en-US" sz="1800" dirty="0">
                        <a:effectLst/>
                        <a:latin typeface="Times New Roman"/>
                        <a:ea typeface="Calibri"/>
                      </a:endParaRPr>
                    </a:p>
                  </a:txBody>
                  <a:tcPr marL="68580" marR="68580" marT="0" marB="0"/>
                </a:tc>
                <a:tc>
                  <a:txBody>
                    <a:bodyPr/>
                    <a:lstStyle/>
                    <a:p>
                      <a:pPr marL="102870" marR="0" indent="-102870" algn="l">
                        <a:lnSpc>
                          <a:spcPct val="115000"/>
                        </a:lnSpc>
                        <a:spcBef>
                          <a:spcPts val="0"/>
                        </a:spcBef>
                        <a:spcAft>
                          <a:spcPts val="0"/>
                        </a:spcAft>
                      </a:pPr>
                      <a:r>
                        <a:rPr lang="en-US" sz="1800">
                          <a:effectLst/>
                        </a:rPr>
                        <a:t>Bacteria, Archaea, algae</a:t>
                      </a:r>
                      <a:endParaRPr lang="en-US" sz="1800">
                        <a:effectLst/>
                        <a:latin typeface="Times New Roman"/>
                        <a:ea typeface="Calibri"/>
                      </a:endParaRPr>
                    </a:p>
                  </a:txBody>
                  <a:tcPr marL="68580" marR="68580" marT="0" marB="0"/>
                </a:tc>
                <a:extLst>
                  <a:ext uri="{0D108BD9-81ED-4DB2-BD59-A6C34878D82A}">
                    <a16:rowId xmlns:a16="http://schemas.microsoft.com/office/drawing/2014/main" val="10002"/>
                  </a:ext>
                </a:extLst>
              </a:tr>
              <a:tr h="467867">
                <a:tc>
                  <a:txBody>
                    <a:bodyPr/>
                    <a:lstStyle/>
                    <a:p>
                      <a:pPr marL="0" marR="0" algn="l">
                        <a:lnSpc>
                          <a:spcPct val="115000"/>
                        </a:lnSpc>
                        <a:spcBef>
                          <a:spcPts val="0"/>
                        </a:spcBef>
                        <a:spcAft>
                          <a:spcPts val="0"/>
                        </a:spcAft>
                      </a:pPr>
                      <a:r>
                        <a:rPr lang="en-US" sz="1800">
                          <a:effectLst/>
                        </a:rPr>
                        <a:t>II</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 ssDNA</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Parvoviridae</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Aleutian mink disease (AMDV)</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4-6</a:t>
                      </a:r>
                      <a:endParaRPr lang="en-US" sz="1800" dirty="0">
                        <a:effectLst/>
                        <a:latin typeface="Times New Roman"/>
                        <a:ea typeface="Calibri"/>
                      </a:endParaRPr>
                    </a:p>
                  </a:txBody>
                  <a:tcPr marL="68580" marR="68580" marT="0" marB="0"/>
                </a:tc>
                <a:tc>
                  <a:txBody>
                    <a:bodyPr/>
                    <a:lstStyle/>
                    <a:p>
                      <a:pPr marL="102870" marR="0" indent="-102870" algn="l">
                        <a:lnSpc>
                          <a:spcPct val="115000"/>
                        </a:lnSpc>
                        <a:spcBef>
                          <a:spcPts val="0"/>
                        </a:spcBef>
                        <a:spcAft>
                          <a:spcPts val="0"/>
                        </a:spcAft>
                      </a:pPr>
                      <a:r>
                        <a:rPr lang="en-US" sz="1800" dirty="0">
                          <a:effectLst/>
                        </a:rPr>
                        <a:t>Vertebrates, invertebrates</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03"/>
                  </a:ext>
                </a:extLst>
              </a:tr>
              <a:tr h="709422">
                <a:tc>
                  <a:txBody>
                    <a:bodyPr/>
                    <a:lstStyle/>
                    <a:p>
                      <a:pPr marL="0" marR="0" algn="l">
                        <a:lnSpc>
                          <a:spcPct val="115000"/>
                        </a:lnSpc>
                        <a:spcBef>
                          <a:spcPts val="0"/>
                        </a:spcBef>
                        <a:spcAft>
                          <a:spcPts val="0"/>
                        </a:spcAft>
                      </a:pPr>
                      <a:r>
                        <a:rPr lang="en-US" sz="1800">
                          <a:effectLst/>
                        </a:rPr>
                        <a:t>III</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dsRNA</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Reoviridae</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Rotavirus A</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19-32</a:t>
                      </a:r>
                      <a:endParaRPr lang="en-US" sz="1800">
                        <a:effectLst/>
                        <a:latin typeface="Times New Roman"/>
                        <a:ea typeface="Calibri"/>
                      </a:endParaRPr>
                    </a:p>
                  </a:txBody>
                  <a:tcPr marL="68580" marR="68580" marT="0" marB="0"/>
                </a:tc>
                <a:tc>
                  <a:txBody>
                    <a:bodyPr/>
                    <a:lstStyle/>
                    <a:p>
                      <a:pPr marL="102870" marR="0" indent="-102870" algn="l">
                        <a:lnSpc>
                          <a:spcPct val="115000"/>
                        </a:lnSpc>
                        <a:spcBef>
                          <a:spcPts val="0"/>
                        </a:spcBef>
                        <a:spcAft>
                          <a:spcPts val="0"/>
                        </a:spcAft>
                      </a:pPr>
                      <a:r>
                        <a:rPr lang="en-US" sz="1800" dirty="0">
                          <a:effectLst/>
                        </a:rPr>
                        <a:t>Vertebrates, invertebrates, plants</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04"/>
                  </a:ext>
                </a:extLst>
              </a:tr>
              <a:tr h="226313">
                <a:tc>
                  <a:txBody>
                    <a:bodyPr/>
                    <a:lstStyle/>
                    <a:p>
                      <a:pPr marL="0" marR="0" algn="l">
                        <a:lnSpc>
                          <a:spcPct val="115000"/>
                        </a:lnSpc>
                        <a:spcBef>
                          <a:spcPts val="0"/>
                        </a:spcBef>
                        <a:spcAft>
                          <a:spcPts val="0"/>
                        </a:spcAft>
                      </a:pPr>
                      <a:r>
                        <a:rPr lang="en-US" sz="1800">
                          <a:effectLst/>
                        </a:rPr>
                        <a:t>IV</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(+)ssRNA</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Picornaviridae</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Hepatitis C virus</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7-8</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Vertebrates</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05"/>
                  </a:ext>
                </a:extLst>
              </a:tr>
              <a:tr h="226313">
                <a:tc>
                  <a:txBody>
                    <a:bodyPr/>
                    <a:lstStyle/>
                    <a:p>
                      <a:pPr marL="0" marR="0" algn="l">
                        <a:lnSpc>
                          <a:spcPct val="115000"/>
                        </a:lnSpc>
                        <a:spcBef>
                          <a:spcPts val="0"/>
                        </a:spcBef>
                        <a:spcAft>
                          <a:spcPts val="0"/>
                        </a:spcAft>
                      </a:pPr>
                      <a:r>
                        <a:rPr lang="en-US" sz="1800">
                          <a:effectLst/>
                        </a:rPr>
                        <a:t>VI</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ssRNA-RT</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Retroviridae</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HIV</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a:effectLst/>
                        </a:rPr>
                        <a:t>7-12</a:t>
                      </a:r>
                      <a:endParaRPr lang="en-US" sz="180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Vertebrates</a:t>
                      </a:r>
                      <a:endParaRPr lang="en-US" sz="1800" dirty="0">
                        <a:effectLst/>
                        <a:latin typeface="Times New Roman"/>
                        <a:ea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14878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920E4-6722-D04D-A4B9-53417AE1AF8D}"/>
              </a:ext>
            </a:extLst>
          </p:cNvPr>
          <p:cNvPicPr>
            <a:picLocks noChangeAspect="1"/>
          </p:cNvPicPr>
          <p:nvPr/>
        </p:nvPicPr>
        <p:blipFill>
          <a:blip r:embed="rId2"/>
          <a:stretch>
            <a:fillRect/>
          </a:stretch>
        </p:blipFill>
        <p:spPr>
          <a:xfrm>
            <a:off x="1752600" y="1371600"/>
            <a:ext cx="5600700" cy="5283200"/>
          </a:xfrm>
          <a:prstGeom prst="rect">
            <a:avLst/>
          </a:prstGeom>
        </p:spPr>
      </p:pic>
      <p:sp>
        <p:nvSpPr>
          <p:cNvPr id="3" name="TextBox 2">
            <a:extLst>
              <a:ext uri="{FF2B5EF4-FFF2-40B4-BE49-F238E27FC236}">
                <a16:creationId xmlns:a16="http://schemas.microsoft.com/office/drawing/2014/main" id="{104D5540-7838-8549-903C-280DE246FD3B}"/>
              </a:ext>
            </a:extLst>
          </p:cNvPr>
          <p:cNvSpPr txBox="1"/>
          <p:nvPr/>
        </p:nvSpPr>
        <p:spPr>
          <a:xfrm>
            <a:off x="762000" y="381000"/>
            <a:ext cx="7772400" cy="830997"/>
          </a:xfrm>
          <a:prstGeom prst="rect">
            <a:avLst/>
          </a:prstGeom>
          <a:noFill/>
        </p:spPr>
        <p:txBody>
          <a:bodyPr wrap="square" rtlCol="0">
            <a:spAutoFit/>
          </a:bodyPr>
          <a:lstStyle/>
          <a:p>
            <a:r>
              <a:rPr lang="en-US" sz="2400" dirty="0"/>
              <a:t>“Killing the winner” hypothesis: Viruses typically attack the most active members/dominant strains in an environment</a:t>
            </a:r>
          </a:p>
        </p:txBody>
      </p:sp>
    </p:spTree>
    <p:extLst>
      <p:ext uri="{BB962C8B-B14F-4D97-AF65-F5344CB8AC3E}">
        <p14:creationId xmlns:p14="http://schemas.microsoft.com/office/powerpoint/2010/main" val="1587180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275" y="0"/>
            <a:ext cx="485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657600" y="304800"/>
            <a:ext cx="1447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4724400" y="1143000"/>
            <a:ext cx="1752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3" name="TextBox 7"/>
          <p:cNvSpPr txBox="1">
            <a:spLocks noChangeArrowheads="1"/>
          </p:cNvSpPr>
          <p:nvPr/>
        </p:nvSpPr>
        <p:spPr bwMode="auto">
          <a:xfrm>
            <a:off x="4648200" y="1600200"/>
            <a:ext cx="28956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sz="1000" dirty="0">
              <a:latin typeface="Arial" pitchFamily="34" charset="0"/>
            </a:endParaRPr>
          </a:p>
          <a:p>
            <a:endParaRPr lang="en-US" altLang="en-US" sz="1000" dirty="0">
              <a:latin typeface="Arial" pitchFamily="34" charset="0"/>
            </a:endParaRPr>
          </a:p>
          <a:p>
            <a:r>
              <a:rPr lang="en-US" altLang="en-US" sz="1600" dirty="0">
                <a:latin typeface="Arial" pitchFamily="34" charset="0"/>
              </a:rPr>
              <a:t>Viral DNA and capsids are replicated.   </a:t>
            </a:r>
          </a:p>
          <a:p>
            <a:endParaRPr lang="en-US" altLang="en-US" sz="1000" dirty="0">
              <a:latin typeface="Arial" pitchFamily="34" charset="0"/>
            </a:endParaRPr>
          </a:p>
          <a:p>
            <a:endParaRPr lang="en-US" altLang="en-US" sz="1000" dirty="0">
              <a:latin typeface="Arial" pitchFamily="34" charset="0"/>
            </a:endParaRPr>
          </a:p>
        </p:txBody>
      </p:sp>
      <p:sp>
        <p:nvSpPr>
          <p:cNvPr id="2054" name="TextBox 8"/>
          <p:cNvSpPr txBox="1">
            <a:spLocks noChangeArrowheads="1"/>
          </p:cNvSpPr>
          <p:nvPr/>
        </p:nvSpPr>
        <p:spPr bwMode="auto">
          <a:xfrm>
            <a:off x="4572000" y="3657600"/>
            <a:ext cx="25908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00">
                <a:latin typeface="Arial" pitchFamily="34" charset="0"/>
              </a:rPr>
              <a:t>The new virus carrying host DNA goes out into the environment and infects new host. </a:t>
            </a:r>
          </a:p>
          <a:p>
            <a:endParaRPr lang="en-US" altLang="en-US" sz="1000">
              <a:latin typeface="Arial" pitchFamily="34" charset="0"/>
            </a:endParaRPr>
          </a:p>
          <a:p>
            <a:endParaRPr lang="en-US" altLang="en-US" sz="1000">
              <a:latin typeface="Arial" pitchFamily="34" charset="0"/>
            </a:endParaRPr>
          </a:p>
        </p:txBody>
      </p:sp>
      <p:sp>
        <p:nvSpPr>
          <p:cNvPr id="2055" name="TextBox 9"/>
          <p:cNvSpPr txBox="1">
            <a:spLocks noChangeArrowheads="1"/>
          </p:cNvSpPr>
          <p:nvPr/>
        </p:nvSpPr>
        <p:spPr bwMode="auto">
          <a:xfrm>
            <a:off x="4572000" y="4800600"/>
            <a:ext cx="3048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dirty="0">
                <a:latin typeface="Arial" pitchFamily="34" charset="0"/>
              </a:rPr>
              <a:t>The genes from Host 1 may replace genes in Host 2 DNA.</a:t>
            </a:r>
          </a:p>
          <a:p>
            <a:endParaRPr lang="en-US" altLang="en-US" sz="1000" dirty="0">
              <a:latin typeface="Arial" pitchFamily="34" charset="0"/>
            </a:endParaRPr>
          </a:p>
          <a:p>
            <a:endParaRPr lang="en-US" altLang="en-US" sz="1000" dirty="0">
              <a:latin typeface="Arial" pitchFamily="34" charset="0"/>
            </a:endParaRPr>
          </a:p>
          <a:p>
            <a:endParaRPr lang="en-US" altLang="en-US" sz="1000" dirty="0">
              <a:latin typeface="Arial" pitchFamily="34" charset="0"/>
            </a:endParaRPr>
          </a:p>
          <a:p>
            <a:endParaRPr lang="en-US" altLang="en-US" sz="1000" dirty="0">
              <a:latin typeface="Arial" pitchFamily="34" charset="0"/>
            </a:endParaRPr>
          </a:p>
        </p:txBody>
      </p:sp>
      <p:sp>
        <p:nvSpPr>
          <p:cNvPr id="2056" name="TextBox 10"/>
          <p:cNvSpPr txBox="1">
            <a:spLocks noChangeArrowheads="1"/>
          </p:cNvSpPr>
          <p:nvPr/>
        </p:nvSpPr>
        <p:spPr bwMode="auto">
          <a:xfrm>
            <a:off x="4572000" y="2514600"/>
            <a:ext cx="2895600" cy="1600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sz="1000" dirty="0">
              <a:latin typeface="Arial" pitchFamily="34" charset="0"/>
            </a:endParaRPr>
          </a:p>
          <a:p>
            <a:endParaRPr lang="en-US" altLang="en-US" sz="1000" dirty="0">
              <a:latin typeface="Arial" pitchFamily="34" charset="0"/>
            </a:endParaRPr>
          </a:p>
          <a:p>
            <a:endParaRPr lang="en-US" altLang="en-US" sz="1000" dirty="0">
              <a:latin typeface="Arial" pitchFamily="34" charset="0"/>
            </a:endParaRPr>
          </a:p>
          <a:p>
            <a:r>
              <a:rPr lang="en-US" altLang="en-US" sz="1600" dirty="0">
                <a:latin typeface="Arial" pitchFamily="34" charset="0"/>
              </a:rPr>
              <a:t>Some host DNA is also included during packaging of viral DNA into viral capsid,  </a:t>
            </a:r>
          </a:p>
          <a:p>
            <a:endParaRPr lang="en-US" altLang="en-US" sz="1000" dirty="0">
              <a:latin typeface="Arial" pitchFamily="34" charset="0"/>
            </a:endParaRPr>
          </a:p>
          <a:p>
            <a:endParaRPr lang="en-US" altLang="en-US" sz="1000" dirty="0">
              <a:latin typeface="Arial" pitchFamily="34" charset="0"/>
            </a:endParaRPr>
          </a:p>
        </p:txBody>
      </p:sp>
    </p:spTree>
    <p:extLst>
      <p:ext uri="{BB962C8B-B14F-4D97-AF65-F5344CB8AC3E}">
        <p14:creationId xmlns:p14="http://schemas.microsoft.com/office/powerpoint/2010/main" val="300029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DB84-C5E6-D448-9389-1B1600233160}"/>
              </a:ext>
            </a:extLst>
          </p:cNvPr>
          <p:cNvSpPr>
            <a:spLocks noGrp="1"/>
          </p:cNvSpPr>
          <p:nvPr>
            <p:ph type="title"/>
          </p:nvPr>
        </p:nvSpPr>
        <p:spPr/>
        <p:txBody>
          <a:bodyPr>
            <a:normAutofit fontScale="90000"/>
          </a:bodyPr>
          <a:lstStyle/>
          <a:p>
            <a:r>
              <a:rPr lang="en-US" dirty="0"/>
              <a:t>Viruses can carry functional genes for biogeochemistry</a:t>
            </a:r>
          </a:p>
        </p:txBody>
      </p:sp>
      <p:sp>
        <p:nvSpPr>
          <p:cNvPr id="3" name="Content Placeholder 2">
            <a:extLst>
              <a:ext uri="{FF2B5EF4-FFF2-40B4-BE49-F238E27FC236}">
                <a16:creationId xmlns:a16="http://schemas.microsoft.com/office/drawing/2014/main" id="{EF51B50E-F9F7-AF48-92AB-C69351D9DFE6}"/>
              </a:ext>
            </a:extLst>
          </p:cNvPr>
          <p:cNvSpPr>
            <a:spLocks noGrp="1"/>
          </p:cNvSpPr>
          <p:nvPr>
            <p:ph idx="1"/>
          </p:nvPr>
        </p:nvSpPr>
        <p:spPr>
          <a:xfrm>
            <a:off x="457200" y="1981200"/>
            <a:ext cx="8229600" cy="4525963"/>
          </a:xfrm>
        </p:spPr>
        <p:txBody>
          <a:bodyPr>
            <a:normAutofit lnSpcReduction="10000"/>
          </a:bodyPr>
          <a:lstStyle/>
          <a:p>
            <a:r>
              <a:rPr lang="en-US" dirty="0"/>
              <a:t>Photosynthesis</a:t>
            </a:r>
          </a:p>
          <a:p>
            <a:pPr lvl="1"/>
            <a:r>
              <a:rPr lang="en-US" dirty="0"/>
              <a:t>Seen in upper ocean with unicellular </a:t>
            </a:r>
            <a:r>
              <a:rPr lang="en-US" dirty="0" err="1"/>
              <a:t>cyanos</a:t>
            </a:r>
            <a:endParaRPr lang="en-US" dirty="0"/>
          </a:p>
          <a:p>
            <a:endParaRPr lang="en-US" dirty="0"/>
          </a:p>
          <a:p>
            <a:r>
              <a:rPr lang="en-US" dirty="0"/>
              <a:t>Sulfur oxidation</a:t>
            </a:r>
          </a:p>
          <a:p>
            <a:pPr lvl="1"/>
            <a:r>
              <a:rPr lang="en-US" dirty="0"/>
              <a:t>Seen in genomes of viruses in a hydrothermal plume</a:t>
            </a:r>
          </a:p>
          <a:p>
            <a:pPr lvl="1"/>
            <a:endParaRPr lang="en-US" dirty="0"/>
          </a:p>
          <a:p>
            <a:r>
              <a:rPr lang="en-US" dirty="0"/>
              <a:t>If viruses can kick-start host metabolism, their “life” gets easier</a:t>
            </a:r>
          </a:p>
        </p:txBody>
      </p:sp>
    </p:spTree>
    <p:extLst>
      <p:ext uri="{BB962C8B-B14F-4D97-AF65-F5344CB8AC3E}">
        <p14:creationId xmlns:p14="http://schemas.microsoft.com/office/powerpoint/2010/main" val="2607583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8AFC-7193-2248-9394-7F266A26048B}"/>
              </a:ext>
            </a:extLst>
          </p:cNvPr>
          <p:cNvSpPr>
            <a:spLocks noGrp="1"/>
          </p:cNvSpPr>
          <p:nvPr>
            <p:ph type="title"/>
          </p:nvPr>
        </p:nvSpPr>
        <p:spPr>
          <a:xfrm>
            <a:off x="457200" y="457200"/>
            <a:ext cx="8229600" cy="1143000"/>
          </a:xfrm>
        </p:spPr>
        <p:txBody>
          <a:bodyPr/>
          <a:lstStyle/>
          <a:p>
            <a:endParaRPr lang="en-US"/>
          </a:p>
        </p:txBody>
      </p:sp>
      <p:pic>
        <p:nvPicPr>
          <p:cNvPr id="4" name="Content Placeholder 9">
            <a:extLst>
              <a:ext uri="{FF2B5EF4-FFF2-40B4-BE49-F238E27FC236}">
                <a16:creationId xmlns:a16="http://schemas.microsoft.com/office/drawing/2014/main" id="{2913EFD8-47CE-554A-AB66-C2FBCC90B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420" y="1011494"/>
            <a:ext cx="5409159" cy="4997033"/>
          </a:xfrm>
          <a:prstGeom prst="rect">
            <a:avLst/>
          </a:prstGeom>
        </p:spPr>
      </p:pic>
      <p:sp>
        <p:nvSpPr>
          <p:cNvPr id="11" name="Content Placeholder 10">
            <a:extLst>
              <a:ext uri="{FF2B5EF4-FFF2-40B4-BE49-F238E27FC236}">
                <a16:creationId xmlns:a16="http://schemas.microsoft.com/office/drawing/2014/main" id="{6E579194-0B40-E94E-B2DA-3E4B03694022}"/>
              </a:ext>
            </a:extLst>
          </p:cNvPr>
          <p:cNvSpPr>
            <a:spLocks noGrp="1"/>
          </p:cNvSpPr>
          <p:nvPr>
            <p:ph idx="1"/>
          </p:nvPr>
        </p:nvSpPr>
        <p:spPr/>
        <p:txBody>
          <a:bodyPr/>
          <a:lstStyle/>
          <a:p>
            <a:endParaRPr lang="en-US"/>
          </a:p>
        </p:txBody>
      </p:sp>
      <p:sp>
        <p:nvSpPr>
          <p:cNvPr id="3" name="TextBox 2">
            <a:extLst>
              <a:ext uri="{FF2B5EF4-FFF2-40B4-BE49-F238E27FC236}">
                <a16:creationId xmlns:a16="http://schemas.microsoft.com/office/drawing/2014/main" id="{CF2BD178-79F4-1E4D-8D7B-BC5E1648F3FC}"/>
              </a:ext>
            </a:extLst>
          </p:cNvPr>
          <p:cNvSpPr txBox="1"/>
          <p:nvPr/>
        </p:nvSpPr>
        <p:spPr>
          <a:xfrm>
            <a:off x="3886200" y="6122534"/>
            <a:ext cx="3124200" cy="381000"/>
          </a:xfrm>
          <a:prstGeom prst="rect">
            <a:avLst/>
          </a:prstGeom>
          <a:noFill/>
        </p:spPr>
        <p:txBody>
          <a:bodyPr wrap="square" rtlCol="0">
            <a:spAutoFit/>
          </a:bodyPr>
          <a:lstStyle/>
          <a:p>
            <a:r>
              <a:rPr lang="en-US" dirty="0"/>
              <a:t>zoonotic</a:t>
            </a:r>
          </a:p>
        </p:txBody>
      </p:sp>
    </p:spTree>
    <p:extLst>
      <p:ext uri="{BB962C8B-B14F-4D97-AF65-F5344CB8AC3E}">
        <p14:creationId xmlns:p14="http://schemas.microsoft.com/office/powerpoint/2010/main" val="1422434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F85BC-EAA2-EA42-9705-680BB457F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28600"/>
            <a:ext cx="4114800" cy="6261652"/>
          </a:xfrm>
          <a:prstGeom prst="rect">
            <a:avLst/>
          </a:prstGeom>
        </p:spPr>
      </p:pic>
    </p:spTree>
    <p:extLst>
      <p:ext uri="{BB962C8B-B14F-4D97-AF65-F5344CB8AC3E}">
        <p14:creationId xmlns:p14="http://schemas.microsoft.com/office/powerpoint/2010/main" val="398935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irchman\Documents\Main Files\Book PME 2012\Individual Chapters\Chap 8 Viruses\Chpt 8 Figures\Fig 8.3.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668215"/>
            <a:ext cx="4179881" cy="5813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F540DE-EC41-3844-BEA2-016B806EE0D9}"/>
              </a:ext>
            </a:extLst>
          </p:cNvPr>
          <p:cNvSpPr txBox="1"/>
          <p:nvPr/>
        </p:nvSpPr>
        <p:spPr>
          <a:xfrm>
            <a:off x="6705600" y="1143000"/>
            <a:ext cx="1981200" cy="369332"/>
          </a:xfrm>
          <a:prstGeom prst="rect">
            <a:avLst/>
          </a:prstGeom>
          <a:noFill/>
        </p:spPr>
        <p:txBody>
          <a:bodyPr wrap="square" rtlCol="0">
            <a:spAutoFit/>
          </a:bodyPr>
          <a:lstStyle/>
          <a:p>
            <a:r>
              <a:rPr lang="en-US" dirty="0"/>
              <a:t>Mitomycin C</a:t>
            </a:r>
          </a:p>
        </p:txBody>
      </p:sp>
    </p:spTree>
    <p:extLst>
      <p:ext uri="{BB962C8B-B14F-4D97-AF65-F5344CB8AC3E}">
        <p14:creationId xmlns:p14="http://schemas.microsoft.com/office/powerpoint/2010/main" val="2694660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6AB5F7-E743-704E-8FF2-0B08B14FEC6F}"/>
              </a:ext>
            </a:extLst>
          </p:cNvPr>
          <p:cNvSpPr txBox="1"/>
          <p:nvPr/>
        </p:nvSpPr>
        <p:spPr>
          <a:xfrm>
            <a:off x="1676400" y="6019800"/>
            <a:ext cx="7772400" cy="369332"/>
          </a:xfrm>
          <a:prstGeom prst="rect">
            <a:avLst/>
          </a:prstGeom>
          <a:noFill/>
        </p:spPr>
        <p:txBody>
          <a:bodyPr wrap="square" rtlCol="0">
            <a:spAutoFit/>
          </a:bodyPr>
          <a:lstStyle/>
          <a:p>
            <a:r>
              <a:rPr lang="en-US" dirty="0"/>
              <a:t>This requires that the bacterial host be known and grown in lab!</a:t>
            </a:r>
          </a:p>
        </p:txBody>
      </p:sp>
      <p:pic>
        <p:nvPicPr>
          <p:cNvPr id="4" name="Content Placeholder 7">
            <a:extLst>
              <a:ext uri="{FF2B5EF4-FFF2-40B4-BE49-F238E27FC236}">
                <a16:creationId xmlns:a16="http://schemas.microsoft.com/office/drawing/2014/main" id="{ECF18E61-9355-E140-BFE1-C9DAB9CA9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57200"/>
            <a:ext cx="5486400" cy="5163671"/>
          </a:xfrm>
          <a:prstGeom prst="rect">
            <a:avLst/>
          </a:prstGeom>
        </p:spPr>
      </p:pic>
    </p:spTree>
    <p:extLst>
      <p:ext uri="{BB962C8B-B14F-4D97-AF65-F5344CB8AC3E}">
        <p14:creationId xmlns:p14="http://schemas.microsoft.com/office/powerpoint/2010/main" val="1694560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irchman\Documents\Main Files\Book PME 2012\Individual Chapters\Chap 8 Viruses\Chpt 8 Figures\Fig 8.5A TEM.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066" y="609600"/>
            <a:ext cx="6511534" cy="597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34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irchman\Documents\Main Files\Book PME 2012\Individual Chapters\Chap 8 Viruses\Chpt 8 Figures\Fig 8.5b Virus epiflu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923" y="990600"/>
            <a:ext cx="5190194"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147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yber viruse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7200900" cy="540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ChangeArrowheads="1"/>
          </p:cNvSpPr>
          <p:nvPr/>
        </p:nvSpPr>
        <p:spPr bwMode="auto">
          <a:xfrm>
            <a:off x="1828800" y="5791200"/>
            <a:ext cx="5838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Noble, R.T., and J.A. Fuhrman. 1998. Aquat. Microb. Ecol. 14: 113-118</a:t>
            </a:r>
          </a:p>
        </p:txBody>
      </p:sp>
    </p:spTree>
    <p:extLst>
      <p:ext uri="{BB962C8B-B14F-4D97-AF65-F5344CB8AC3E}">
        <p14:creationId xmlns:p14="http://schemas.microsoft.com/office/powerpoint/2010/main" val="99104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10781</TotalTime>
  <Words>1221</Words>
  <Application>Microsoft Macintosh PowerPoint</Application>
  <PresentationFormat>On-screen Show (4:3)</PresentationFormat>
  <Paragraphs>201</Paragraphs>
  <Slides>33</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ＭＳ Ｐゴシック</vt:lpstr>
      <vt:lpstr>Arial</vt:lpstr>
      <vt:lpstr>Calibri</vt:lpstr>
      <vt:lpstr>Times New Roman</vt:lpstr>
      <vt:lpstr>Office Theme</vt:lpstr>
      <vt:lpstr>blank</vt:lpstr>
      <vt:lpstr>Viruses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marine viruses found?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Bacterial defense</vt:lpstr>
      <vt:lpstr>PowerPoint Presentation</vt:lpstr>
      <vt:lpstr>Fitness impact of resistance</vt:lpstr>
      <vt:lpstr>PowerPoint Presentation</vt:lpstr>
      <vt:lpstr>PowerPoint Presentation</vt:lpstr>
      <vt:lpstr>PowerPoint Presentation</vt:lpstr>
      <vt:lpstr>Viruses can carry functional genes for biogeochemistry</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Kirchman</dc:creator>
  <cp:lastModifiedBy>Jennifer Biddle</cp:lastModifiedBy>
  <cp:revision>33</cp:revision>
  <dcterms:created xsi:type="dcterms:W3CDTF">2014-03-07T20:07:25Z</dcterms:created>
  <dcterms:modified xsi:type="dcterms:W3CDTF">2020-04-08T01:10:51Z</dcterms:modified>
</cp:coreProperties>
</file>